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772400" cy="100885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928"/>
  </p:normalViewPr>
  <p:slideViewPr>
    <p:cSldViewPr snapToGrid="0" snapToObjects="1">
      <p:cViewPr varScale="1">
        <p:scale>
          <a:sx n="79" d="100"/>
          <a:sy n="79" d="100"/>
        </p:scale>
        <p:origin x="288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51069"/>
            <a:ext cx="6606540" cy="3512315"/>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98832"/>
            <a:ext cx="5829300" cy="2435733"/>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EA841E-523D-F841-9915-7F8C976549BA}"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2372653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EA841E-523D-F841-9915-7F8C976549BA}"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202025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15138"/>
            <a:ext cx="6703695" cy="4196561"/>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51400"/>
            <a:ext cx="6703695" cy="2206872"/>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EA841E-523D-F841-9915-7F8C976549BA}"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942985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85613"/>
            <a:ext cx="3303270" cy="6401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85613"/>
            <a:ext cx="3303270" cy="64011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EA841E-523D-F841-9915-7F8C976549BA}"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179440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7125"/>
            <a:ext cx="6703695" cy="194998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73100"/>
            <a:ext cx="3288089" cy="1212028"/>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85128"/>
            <a:ext cx="3288089" cy="54202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73100"/>
            <a:ext cx="3304282" cy="1212028"/>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85128"/>
            <a:ext cx="3304282" cy="54202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EA841E-523D-F841-9915-7F8C976549BA}" type="datetimeFigureOut">
              <a:rPr lang="en-US" smtClean="0"/>
              <a:t>12/5/2022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65072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EA841E-523D-F841-9915-7F8C976549BA}" type="datetimeFigureOut">
              <a:rPr lang="en-US" smtClean="0"/>
              <a:t>12/5/2022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7229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A841E-523D-F841-9915-7F8C976549BA}"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1869425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2571"/>
            <a:ext cx="2506801" cy="2353998"/>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52568"/>
            <a:ext cx="3934778" cy="7169419"/>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26569"/>
            <a:ext cx="2506801" cy="5607093"/>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3EA841E-523D-F841-9915-7F8C976549BA}"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2558445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2571"/>
            <a:ext cx="2506801" cy="2353998"/>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52568"/>
            <a:ext cx="3934778" cy="7169419"/>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26569"/>
            <a:ext cx="2506801" cy="5607093"/>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3EA841E-523D-F841-9915-7F8C976549BA}"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1984462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EA841E-523D-F841-9915-7F8C976549BA}"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1024127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7122"/>
            <a:ext cx="1675924" cy="854959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7122"/>
            <a:ext cx="4930616" cy="8549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EA841E-523D-F841-9915-7F8C976549BA}"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DD5CCB-C53E-C346-83A5-F212C05D1574}" type="slidenum">
              <a:rPr lang="en-US" smtClean="0"/>
              <a:t>‹Nr.›</a:t>
            </a:fld>
            <a:endParaRPr lang="en-US"/>
          </a:p>
        </p:txBody>
      </p:sp>
    </p:spTree>
    <p:extLst>
      <p:ext uri="{BB962C8B-B14F-4D97-AF65-F5344CB8AC3E}">
        <p14:creationId xmlns:p14="http://schemas.microsoft.com/office/powerpoint/2010/main" val="2059646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7125"/>
            <a:ext cx="6703695" cy="194998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85613"/>
            <a:ext cx="6703695" cy="64011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50605"/>
            <a:ext cx="1748790" cy="537123"/>
          </a:xfrm>
          <a:prstGeom prst="rect">
            <a:avLst/>
          </a:prstGeom>
        </p:spPr>
        <p:txBody>
          <a:bodyPr vert="horz" lIns="91440" tIns="45720" rIns="91440" bIns="45720" rtlCol="0" anchor="ctr"/>
          <a:lstStyle>
            <a:lvl1pPr algn="l">
              <a:defRPr sz="1020">
                <a:solidFill>
                  <a:schemeClr val="tx1">
                    <a:tint val="75000"/>
                  </a:schemeClr>
                </a:solidFill>
              </a:defRPr>
            </a:lvl1pPr>
          </a:lstStyle>
          <a:p>
            <a:fld id="{C3EA841E-523D-F841-9915-7F8C976549BA}" type="datetimeFigureOut">
              <a:rPr lang="en-US" smtClean="0"/>
              <a:t>12/5/2022</a:t>
            </a:fld>
            <a:endParaRPr lang="en-US"/>
          </a:p>
        </p:txBody>
      </p:sp>
      <p:sp>
        <p:nvSpPr>
          <p:cNvPr id="5" name="Footer Placeholder 4"/>
          <p:cNvSpPr>
            <a:spLocks noGrp="1"/>
          </p:cNvSpPr>
          <p:nvPr>
            <p:ph type="ftr" sz="quarter" idx="3"/>
          </p:nvPr>
        </p:nvSpPr>
        <p:spPr>
          <a:xfrm>
            <a:off x="2574608" y="9350605"/>
            <a:ext cx="2623185" cy="537123"/>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50605"/>
            <a:ext cx="1748790" cy="537123"/>
          </a:xfrm>
          <a:prstGeom prst="rect">
            <a:avLst/>
          </a:prstGeom>
        </p:spPr>
        <p:txBody>
          <a:bodyPr vert="horz" lIns="91440" tIns="45720" rIns="91440" bIns="45720" rtlCol="0" anchor="ctr"/>
          <a:lstStyle>
            <a:lvl1pPr algn="r">
              <a:defRPr sz="1020">
                <a:solidFill>
                  <a:schemeClr val="tx1">
                    <a:tint val="75000"/>
                  </a:schemeClr>
                </a:solidFill>
              </a:defRPr>
            </a:lvl1pPr>
          </a:lstStyle>
          <a:p>
            <a:fld id="{77DD5CCB-C53E-C346-83A5-F212C05D1574}" type="slidenum">
              <a:rPr lang="en-US" smtClean="0"/>
              <a:t>‹Nr.›</a:t>
            </a:fld>
            <a:endParaRPr lang="en-US"/>
          </a:p>
        </p:txBody>
      </p:sp>
    </p:spTree>
    <p:extLst>
      <p:ext uri="{BB962C8B-B14F-4D97-AF65-F5344CB8AC3E}">
        <p14:creationId xmlns:p14="http://schemas.microsoft.com/office/powerpoint/2010/main" val="27331277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hyperlink" Target="https://open.ieee.org/" TargetMode="External"/><Relationship Id="rId7"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6.xml"/><Relationship Id="rId6" Type="http://schemas.openxmlformats.org/officeDocument/2006/relationships/image" Target="../media/image1.jpg"/><Relationship Id="rId5" Type="http://schemas.openxmlformats.org/officeDocument/2006/relationships/hyperlink" Target="https://www.library.illinois.edu/proxy/go.php?url=http://ieeexplore.ieee.org/Xplore/dynhome.jsp?tag=1" TargetMode="External"/><Relationship Id="rId4" Type="http://schemas.openxmlformats.org/officeDocument/2006/relationships/hyperlink" Target="https://ieeeauthorcenter.iee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E9F7147-9C5D-470E-9BA1-8D81993A27E4}"/>
              </a:ext>
            </a:extLst>
          </p:cNvPr>
          <p:cNvSpPr>
            <a:spLocks noGrp="1"/>
          </p:cNvSpPr>
          <p:nvPr>
            <p:ph type="subTitle" idx="1"/>
          </p:nvPr>
        </p:nvSpPr>
        <p:spPr>
          <a:xfrm>
            <a:off x="464898" y="1537141"/>
            <a:ext cx="7043444" cy="1243193"/>
          </a:xfrm>
        </p:spPr>
        <p:txBody>
          <a:bodyPr>
            <a:normAutofit fontScale="62500" lnSpcReduction="20000"/>
          </a:bodyPr>
          <a:lstStyle/>
          <a:p>
            <a:pPr algn="l">
              <a:lnSpc>
                <a:spcPct val="120000"/>
              </a:lnSpc>
            </a:pPr>
            <a:r>
              <a:rPr lang="en-US" sz="3200" b="1" dirty="0">
                <a:solidFill>
                  <a:srgbClr val="006699"/>
                </a:solidFill>
              </a:rPr>
              <a:t>Publish your Open Access IEEE journal articles at no cost to you!</a:t>
            </a:r>
          </a:p>
          <a:p>
            <a:pPr algn="l">
              <a:lnSpc>
                <a:spcPct val="120000"/>
              </a:lnSpc>
            </a:pPr>
            <a:r>
              <a:rPr lang="en-US" sz="1900" dirty="0"/>
              <a:t>The UNIVERSITY has an Open Access Read &amp; Publish agreement with IEEE which allows corresponding authors from UNIVERSITY to publish articles open access in IEEE journals and magazines. This will increase the visibility of your research by making your IEEE journal articles instantly available and free to read on the IEEE </a:t>
            </a:r>
            <a:r>
              <a:rPr lang="en-US" sz="1900" i="1" dirty="0"/>
              <a:t>Xplore</a:t>
            </a:r>
            <a:r>
              <a:rPr lang="en-US" sz="1900" dirty="0"/>
              <a:t> Digital Library and allowing you as the author to retain copyright.</a:t>
            </a:r>
          </a:p>
          <a:p>
            <a:pPr algn="l">
              <a:lnSpc>
                <a:spcPct val="120000"/>
              </a:lnSpc>
            </a:pPr>
            <a:endParaRPr lang="en-US" sz="1500" b="1" dirty="0"/>
          </a:p>
        </p:txBody>
      </p:sp>
      <p:pic>
        <p:nvPicPr>
          <p:cNvPr id="15" name="Picture 14">
            <a:extLst>
              <a:ext uri="{FF2B5EF4-FFF2-40B4-BE49-F238E27FC236}">
                <a16:creationId xmlns:a16="http://schemas.microsoft.com/office/drawing/2014/main" id="{090B581D-A0EA-4E42-98AC-A208BF7C9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3029" y="9354465"/>
            <a:ext cx="1295400" cy="384302"/>
          </a:xfrm>
          <a:prstGeom prst="rect">
            <a:avLst/>
          </a:prstGeom>
        </p:spPr>
      </p:pic>
      <p:sp>
        <p:nvSpPr>
          <p:cNvPr id="16" name="TextBox 15">
            <a:extLst>
              <a:ext uri="{FF2B5EF4-FFF2-40B4-BE49-F238E27FC236}">
                <a16:creationId xmlns:a16="http://schemas.microsoft.com/office/drawing/2014/main" id="{F418DF6E-3712-49EF-A6D3-085D66C8EC29}"/>
              </a:ext>
            </a:extLst>
          </p:cNvPr>
          <p:cNvSpPr txBox="1"/>
          <p:nvPr/>
        </p:nvSpPr>
        <p:spPr>
          <a:xfrm>
            <a:off x="2329795" y="9521994"/>
            <a:ext cx="3479974" cy="292388"/>
          </a:xfrm>
          <a:prstGeom prst="rect">
            <a:avLst/>
          </a:prstGeom>
          <a:noFill/>
        </p:spPr>
        <p:txBody>
          <a:bodyPr wrap="square" rtlCol="0">
            <a:spAutoFit/>
          </a:bodyPr>
          <a:lstStyle/>
          <a:p>
            <a:pPr algn="ctr"/>
            <a:r>
              <a:rPr lang="en-US" sz="1300" dirty="0"/>
              <a:t>open.ieee.org  </a:t>
            </a:r>
            <a:r>
              <a:rPr lang="en-US" sz="1300" dirty="0">
                <a:sym typeface="Symbol" panose="05050102010706020507" pitchFamily="18" charset="2"/>
              </a:rPr>
              <a:t>  </a:t>
            </a:r>
            <a:r>
              <a:rPr lang="en-US" sz="1300" dirty="0"/>
              <a:t>ieeeauthorcenter.ieee.org</a:t>
            </a:r>
          </a:p>
        </p:txBody>
      </p:sp>
      <p:pic>
        <p:nvPicPr>
          <p:cNvPr id="10" name="Picture 9" descr="A picture containing light, dark&#10;&#10;Description automatically generated">
            <a:extLst>
              <a:ext uri="{FF2B5EF4-FFF2-40B4-BE49-F238E27FC236}">
                <a16:creationId xmlns:a16="http://schemas.microsoft.com/office/drawing/2014/main" id="{A8A4CFD1-1C24-4D38-B327-392402A3029F}"/>
              </a:ext>
            </a:extLst>
          </p:cNvPr>
          <p:cNvPicPr>
            <a:picLocks noChangeAspect="1"/>
          </p:cNvPicPr>
          <p:nvPr/>
        </p:nvPicPr>
        <p:blipFill rotWithShape="1">
          <a:blip r:embed="rId3">
            <a:extLst>
              <a:ext uri="{28A0092B-C50C-407E-A947-70E740481C1C}">
                <a14:useLocalDpi xmlns:a14="http://schemas.microsoft.com/office/drawing/2010/main" val="0"/>
              </a:ext>
            </a:extLst>
          </a:blip>
          <a:srcRect t="81373"/>
          <a:stretch/>
        </p:blipFill>
        <p:spPr>
          <a:xfrm flipH="1">
            <a:off x="-40658" y="-65920"/>
            <a:ext cx="7905967" cy="1443675"/>
          </a:xfrm>
          <a:prstGeom prst="rect">
            <a:avLst/>
          </a:prstGeom>
        </p:spPr>
      </p:pic>
      <p:sp>
        <p:nvSpPr>
          <p:cNvPr id="13" name="Title 1">
            <a:extLst>
              <a:ext uri="{FF2B5EF4-FFF2-40B4-BE49-F238E27FC236}">
                <a16:creationId xmlns:a16="http://schemas.microsoft.com/office/drawing/2014/main" id="{E4B3A0E7-6C3C-478E-838F-73685447777B}"/>
              </a:ext>
            </a:extLst>
          </p:cNvPr>
          <p:cNvSpPr txBox="1">
            <a:spLocks/>
          </p:cNvSpPr>
          <p:nvPr/>
        </p:nvSpPr>
        <p:spPr>
          <a:xfrm>
            <a:off x="464898" y="1001406"/>
            <a:ext cx="6861048" cy="543980"/>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r>
              <a:rPr lang="en-US" sz="2800" b="1" dirty="0">
                <a:solidFill>
                  <a:srgbClr val="FF0000"/>
                </a:solidFill>
                <a:latin typeface="+mn-lt"/>
              </a:rPr>
              <a:t> UNIVERSITY </a:t>
            </a:r>
            <a:r>
              <a:rPr lang="en-US" sz="2800" b="1" dirty="0">
                <a:solidFill>
                  <a:schemeClr val="bg1"/>
                </a:solidFill>
                <a:latin typeface="+mn-lt"/>
              </a:rPr>
              <a:t>has an Open Access Agreement with IEEE</a:t>
            </a:r>
          </a:p>
          <a:p>
            <a:pPr algn="l"/>
            <a:endParaRPr lang="en-US" sz="2700" dirty="0">
              <a:solidFill>
                <a:schemeClr val="bg1"/>
              </a:solidFill>
              <a:latin typeface="+mn-lt"/>
            </a:endParaRPr>
          </a:p>
        </p:txBody>
      </p:sp>
      <p:sp>
        <p:nvSpPr>
          <p:cNvPr id="14" name="TextBox 13">
            <a:extLst>
              <a:ext uri="{FF2B5EF4-FFF2-40B4-BE49-F238E27FC236}">
                <a16:creationId xmlns:a16="http://schemas.microsoft.com/office/drawing/2014/main" id="{BA79D114-0B56-48EF-9D42-2F90931163E8}"/>
              </a:ext>
            </a:extLst>
          </p:cNvPr>
          <p:cNvSpPr txBox="1"/>
          <p:nvPr/>
        </p:nvSpPr>
        <p:spPr>
          <a:xfrm>
            <a:off x="494653" y="2827228"/>
            <a:ext cx="6397491" cy="346249"/>
          </a:xfrm>
          <a:prstGeom prst="rect">
            <a:avLst/>
          </a:prstGeom>
          <a:noFill/>
        </p:spPr>
        <p:txBody>
          <a:bodyPr wrap="square" rtlCol="0">
            <a:spAutoFit/>
          </a:bodyPr>
          <a:lstStyle/>
          <a:p>
            <a:pPr>
              <a:spcAft>
                <a:spcPts val="600"/>
              </a:spcAft>
            </a:pPr>
            <a:r>
              <a:rPr lang="en-US" sz="1650" b="1" dirty="0">
                <a:solidFill>
                  <a:srgbClr val="006699"/>
                </a:solidFill>
              </a:rPr>
              <a:t>Benefits of Publishing Open Access with IEEE </a:t>
            </a:r>
            <a:endParaRPr lang="en-US" sz="1650" dirty="0">
              <a:solidFill>
                <a:srgbClr val="006699"/>
              </a:solidFill>
            </a:endParaRPr>
          </a:p>
        </p:txBody>
      </p:sp>
      <p:sp>
        <p:nvSpPr>
          <p:cNvPr id="7" name="TextBox 6">
            <a:extLst>
              <a:ext uri="{FF2B5EF4-FFF2-40B4-BE49-F238E27FC236}">
                <a16:creationId xmlns:a16="http://schemas.microsoft.com/office/drawing/2014/main" id="{732B4145-5BBF-4DCE-A312-179CF9A916E7}"/>
              </a:ext>
            </a:extLst>
          </p:cNvPr>
          <p:cNvSpPr txBox="1"/>
          <p:nvPr/>
        </p:nvSpPr>
        <p:spPr>
          <a:xfrm>
            <a:off x="506229" y="3130956"/>
            <a:ext cx="6626091" cy="467885"/>
          </a:xfrm>
          <a:prstGeom prst="rect">
            <a:avLst/>
          </a:prstGeom>
          <a:noFill/>
        </p:spPr>
        <p:txBody>
          <a:bodyPr wrap="square" rtlCol="0">
            <a:spAutoFit/>
          </a:bodyPr>
          <a:lstStyle/>
          <a:p>
            <a:pPr>
              <a:lnSpc>
                <a:spcPts val="1500"/>
              </a:lnSpc>
            </a:pPr>
            <a:r>
              <a:rPr lang="en-US" sz="1150" dirty="0"/>
              <a:t>IEEE journals are trusted, respected, and rank among the most highly cited in their fields. We aim to provide our authors with an outstanding publishing experience and offer numerous benefits to facilitate this.</a:t>
            </a:r>
          </a:p>
        </p:txBody>
      </p:sp>
      <p:pic>
        <p:nvPicPr>
          <p:cNvPr id="9" name="Picture 8">
            <a:extLst>
              <a:ext uri="{FF2B5EF4-FFF2-40B4-BE49-F238E27FC236}">
                <a16:creationId xmlns:a16="http://schemas.microsoft.com/office/drawing/2014/main" id="{C1B3A041-3779-4B62-A8FB-4977E17443EA}"/>
              </a:ext>
            </a:extLst>
          </p:cNvPr>
          <p:cNvPicPr>
            <a:picLocks noChangeAspect="1"/>
          </p:cNvPicPr>
          <p:nvPr/>
        </p:nvPicPr>
        <p:blipFill rotWithShape="1">
          <a:blip r:embed="rId4"/>
          <a:srcRect r="2297"/>
          <a:stretch/>
        </p:blipFill>
        <p:spPr>
          <a:xfrm rot="21600000">
            <a:off x="3819957" y="3658898"/>
            <a:ext cx="3952443" cy="3341794"/>
          </a:xfrm>
          <a:prstGeom prst="rect">
            <a:avLst/>
          </a:prstGeom>
        </p:spPr>
      </p:pic>
      <p:cxnSp>
        <p:nvCxnSpPr>
          <p:cNvPr id="12" name="Straight Connector 11">
            <a:extLst>
              <a:ext uri="{FF2B5EF4-FFF2-40B4-BE49-F238E27FC236}">
                <a16:creationId xmlns:a16="http://schemas.microsoft.com/office/drawing/2014/main" id="{CB585292-04CE-46EE-81D9-93317C93D40A}"/>
              </a:ext>
            </a:extLst>
          </p:cNvPr>
          <p:cNvCxnSpPr>
            <a:cxnSpLocks/>
          </p:cNvCxnSpPr>
          <p:nvPr/>
        </p:nvCxnSpPr>
        <p:spPr>
          <a:xfrm>
            <a:off x="-17330" y="8963095"/>
            <a:ext cx="7789730" cy="0"/>
          </a:xfrm>
          <a:prstGeom prst="line">
            <a:avLst/>
          </a:prstGeom>
          <a:ln>
            <a:solidFill>
              <a:srgbClr val="006699"/>
            </a:solidFill>
          </a:ln>
        </p:spPr>
        <p:style>
          <a:lnRef idx="3">
            <a:schemeClr val="dk1"/>
          </a:lnRef>
          <a:fillRef idx="0">
            <a:schemeClr val="dk1"/>
          </a:fillRef>
          <a:effectRef idx="2">
            <a:schemeClr val="dk1"/>
          </a:effectRef>
          <a:fontRef idx="minor">
            <a:schemeClr val="tx1"/>
          </a:fontRef>
        </p:style>
      </p:cxnSp>
      <p:pic>
        <p:nvPicPr>
          <p:cNvPr id="4" name="Picture 3">
            <a:extLst>
              <a:ext uri="{FF2B5EF4-FFF2-40B4-BE49-F238E27FC236}">
                <a16:creationId xmlns:a16="http://schemas.microsoft.com/office/drawing/2014/main" id="{D8888163-9D03-40B2-8BFD-967CEE4CA78B}"/>
              </a:ext>
            </a:extLst>
          </p:cNvPr>
          <p:cNvPicPr>
            <a:picLocks noChangeAspect="1"/>
          </p:cNvPicPr>
          <p:nvPr/>
        </p:nvPicPr>
        <p:blipFill>
          <a:blip r:embed="rId5"/>
          <a:stretch>
            <a:fillRect/>
          </a:stretch>
        </p:blipFill>
        <p:spPr>
          <a:xfrm>
            <a:off x="464898" y="9433968"/>
            <a:ext cx="1690688" cy="297656"/>
          </a:xfrm>
          <a:prstGeom prst="rect">
            <a:avLst/>
          </a:prstGeom>
        </p:spPr>
      </p:pic>
      <p:sp>
        <p:nvSpPr>
          <p:cNvPr id="2" name="TextBox 1">
            <a:extLst>
              <a:ext uri="{FF2B5EF4-FFF2-40B4-BE49-F238E27FC236}">
                <a16:creationId xmlns:a16="http://schemas.microsoft.com/office/drawing/2014/main" id="{315BF651-27BC-415F-8D90-E4E5D0E7246F}"/>
              </a:ext>
            </a:extLst>
          </p:cNvPr>
          <p:cNvSpPr txBox="1"/>
          <p:nvPr/>
        </p:nvSpPr>
        <p:spPr>
          <a:xfrm>
            <a:off x="506226" y="3658898"/>
            <a:ext cx="3475465" cy="3353290"/>
          </a:xfrm>
          <a:prstGeom prst="rect">
            <a:avLst/>
          </a:prstGeom>
          <a:noFill/>
        </p:spPr>
        <p:txBody>
          <a:bodyPr wrap="square" rtlCol="0">
            <a:spAutoFit/>
          </a:bodyPr>
          <a:lstStyle/>
          <a:p>
            <a:pPr marL="171450" indent="-171450" fontAlgn="base">
              <a:lnSpc>
                <a:spcPts val="1500"/>
              </a:lnSpc>
              <a:buClr>
                <a:srgbClr val="006699"/>
              </a:buClr>
              <a:buFont typeface="Wingdings" panose="05000000000000000000" pitchFamily="2" charset="2"/>
              <a:buChar char="§"/>
            </a:pPr>
            <a:r>
              <a:rPr lang="en-US" sz="1150" dirty="0"/>
              <a:t>The advantage of being published by IEEE, whose journals are trusted, respected, and rank among </a:t>
            </a:r>
            <a:br>
              <a:rPr lang="en-US" sz="1150" dirty="0"/>
            </a:br>
            <a:r>
              <a:rPr lang="en-US" sz="1150" dirty="0"/>
              <a:t>the most highly cited in their fields</a:t>
            </a:r>
          </a:p>
          <a:p>
            <a:pPr marL="171450" indent="-171450" fontAlgn="base">
              <a:lnSpc>
                <a:spcPts val="1500"/>
              </a:lnSpc>
              <a:buClr>
                <a:srgbClr val="006699"/>
              </a:buClr>
              <a:buFont typeface="Wingdings" panose="05000000000000000000" pitchFamily="2" charset="2"/>
              <a:buChar char="§"/>
            </a:pPr>
            <a:r>
              <a:rPr lang="en-US" sz="1150" dirty="0"/>
              <a:t>Maximum visibility and global reach to millions </a:t>
            </a:r>
            <a:br>
              <a:rPr lang="en-US" sz="1150" dirty="0"/>
            </a:br>
            <a:r>
              <a:rPr lang="en-US" sz="1150" dirty="0"/>
              <a:t>of users of the IEEE </a:t>
            </a:r>
            <a:r>
              <a:rPr lang="en-US" sz="1150" i="1" dirty="0"/>
              <a:t>Xplore </a:t>
            </a:r>
            <a:r>
              <a:rPr lang="en-US" sz="1150" dirty="0"/>
              <a:t>Digital Library</a:t>
            </a:r>
          </a:p>
          <a:p>
            <a:pPr marL="171450" indent="-171450" fontAlgn="base">
              <a:lnSpc>
                <a:spcPts val="1500"/>
              </a:lnSpc>
              <a:buClr>
                <a:srgbClr val="006699"/>
              </a:buClr>
              <a:buFont typeface="Wingdings" panose="05000000000000000000" pitchFamily="2" charset="2"/>
              <a:buChar char="§"/>
            </a:pPr>
            <a:r>
              <a:rPr lang="en-US" sz="1150" dirty="0"/>
              <a:t>Rigorous peer review following IEEE’s established publishing principles and quality standards</a:t>
            </a:r>
          </a:p>
          <a:p>
            <a:pPr marL="171450" indent="-171450" fontAlgn="base">
              <a:lnSpc>
                <a:spcPts val="1500"/>
              </a:lnSpc>
              <a:buClr>
                <a:srgbClr val="006699"/>
              </a:buClr>
              <a:buFont typeface="Wingdings" panose="05000000000000000000" pitchFamily="2" charset="2"/>
              <a:buChar char="§"/>
            </a:pPr>
            <a:r>
              <a:rPr lang="en-US" sz="1150" dirty="0"/>
              <a:t>Rapid decisions to get your research exposed faster with many titles targeting a publication time frame of a matter of weeks for most accepted papers</a:t>
            </a:r>
          </a:p>
          <a:p>
            <a:pPr marL="171450" indent="-171450" fontAlgn="base">
              <a:lnSpc>
                <a:spcPts val="1500"/>
              </a:lnSpc>
              <a:buClr>
                <a:srgbClr val="006699"/>
              </a:buClr>
              <a:buFont typeface="Wingdings" panose="05000000000000000000" pitchFamily="2" charset="2"/>
              <a:buChar char="§"/>
              <a:defRPr/>
            </a:pPr>
            <a:r>
              <a:rPr lang="en-US" sz="1150" dirty="0">
                <a:solidFill>
                  <a:prstClr val="black"/>
                </a:solidFill>
                <a:latin typeface="Calibri" panose="020F0502020204030204"/>
              </a:rPr>
              <a:t>Enhanced discoverability of author works </a:t>
            </a:r>
            <a:br>
              <a:rPr lang="en-US" sz="1150" dirty="0">
                <a:solidFill>
                  <a:prstClr val="black"/>
                </a:solidFill>
                <a:latin typeface="Calibri" panose="020F0502020204030204"/>
              </a:rPr>
            </a:br>
            <a:r>
              <a:rPr lang="en-US" sz="1150" dirty="0">
                <a:solidFill>
                  <a:prstClr val="black"/>
                </a:solidFill>
                <a:latin typeface="Calibri" panose="020F0502020204030204"/>
              </a:rPr>
              <a:t>with abstracting and indexing providers such </a:t>
            </a:r>
            <a:br>
              <a:rPr lang="en-US" sz="1150" dirty="0">
                <a:solidFill>
                  <a:prstClr val="black"/>
                </a:solidFill>
                <a:latin typeface="Calibri" panose="020F0502020204030204"/>
              </a:rPr>
            </a:br>
            <a:r>
              <a:rPr lang="en-US" sz="1150" dirty="0">
                <a:solidFill>
                  <a:prstClr val="black"/>
                </a:solidFill>
                <a:latin typeface="Calibri" panose="020F0502020204030204"/>
              </a:rPr>
              <a:t>as Elsevier, EBSCO, OCLC, Clarivate, ProQuest, </a:t>
            </a:r>
            <a:br>
              <a:rPr lang="en-US" sz="1150" dirty="0">
                <a:solidFill>
                  <a:prstClr val="black"/>
                </a:solidFill>
                <a:latin typeface="Calibri" panose="020F0502020204030204"/>
              </a:rPr>
            </a:br>
            <a:r>
              <a:rPr lang="en-US" sz="1150" dirty="0">
                <a:solidFill>
                  <a:prstClr val="black"/>
                </a:solidFill>
                <a:latin typeface="Calibri" panose="020F0502020204030204"/>
              </a:rPr>
              <a:t>IET, and NLM</a:t>
            </a:r>
          </a:p>
          <a:p>
            <a:pPr marL="171450" indent="-171450" fontAlgn="base">
              <a:lnSpc>
                <a:spcPts val="1500"/>
              </a:lnSpc>
              <a:buClr>
                <a:srgbClr val="006699"/>
              </a:buClr>
              <a:buFont typeface="Wingdings" panose="05000000000000000000" pitchFamily="2" charset="2"/>
              <a:buChar char="§"/>
              <a:defRPr/>
            </a:pPr>
            <a:r>
              <a:rPr lang="en-US" sz="1150" dirty="0">
                <a:solidFill>
                  <a:prstClr val="black"/>
                </a:solidFill>
                <a:latin typeface="Calibri" panose="020F0502020204030204"/>
              </a:rPr>
              <a:t>A variety of multimedia integration options (video abstracts, etc.) as well as the ability to publish code (Code Ocean) and add datasets (IEEE </a:t>
            </a:r>
            <a:r>
              <a:rPr lang="en-US" sz="1150" i="1" dirty="0" err="1">
                <a:solidFill>
                  <a:prstClr val="black"/>
                </a:solidFill>
                <a:latin typeface="Calibri" panose="020F0502020204030204"/>
              </a:rPr>
              <a:t>Dataport</a:t>
            </a:r>
            <a:r>
              <a:rPr lang="en-US" sz="1150" dirty="0">
                <a:solidFill>
                  <a:prstClr val="black"/>
                </a:solidFill>
                <a:latin typeface="Calibri" panose="020F0502020204030204"/>
              </a:rPr>
              <a:t>)</a:t>
            </a:r>
          </a:p>
        </p:txBody>
      </p:sp>
      <p:sp>
        <p:nvSpPr>
          <p:cNvPr id="5" name="TextBox 4">
            <a:extLst>
              <a:ext uri="{FF2B5EF4-FFF2-40B4-BE49-F238E27FC236}">
                <a16:creationId xmlns:a16="http://schemas.microsoft.com/office/drawing/2014/main" id="{10D8119C-B734-3247-AB57-7C0E4E8F1866}"/>
              </a:ext>
            </a:extLst>
          </p:cNvPr>
          <p:cNvSpPr txBox="1"/>
          <p:nvPr/>
        </p:nvSpPr>
        <p:spPr>
          <a:xfrm>
            <a:off x="585901" y="7473044"/>
            <a:ext cx="2048384" cy="1177245"/>
          </a:xfrm>
          <a:prstGeom prst="rect">
            <a:avLst/>
          </a:prstGeom>
          <a:noFill/>
          <a:ln w="12700">
            <a:solidFill>
              <a:srgbClr val="006699"/>
            </a:solidFill>
          </a:ln>
        </p:spPr>
        <p:txBody>
          <a:bodyPr wrap="square" rtlCol="0">
            <a:spAutoFit/>
          </a:bodyPr>
          <a:lstStyle/>
          <a:p>
            <a:r>
              <a:rPr lang="en-US" sz="1050" b="1" dirty="0">
                <a:solidFill>
                  <a:srgbClr val="006699"/>
                </a:solidFill>
              </a:rPr>
              <a:t>Fully Open Access Journals</a:t>
            </a:r>
          </a:p>
          <a:p>
            <a:r>
              <a:rPr lang="en-US" sz="1000" dirty="0">
                <a:solidFill>
                  <a:srgbClr val="006699"/>
                </a:solidFill>
              </a:rPr>
              <a:t>A growing portfolio of gold, fully OA journals spanning a wide range of topical focus areas. Publish faster online and reach a larger potential audience with a rapid, yet thorough, peer-review process. </a:t>
            </a:r>
          </a:p>
        </p:txBody>
      </p:sp>
      <p:sp>
        <p:nvSpPr>
          <p:cNvPr id="23" name="TextBox 22">
            <a:extLst>
              <a:ext uri="{FF2B5EF4-FFF2-40B4-BE49-F238E27FC236}">
                <a16:creationId xmlns:a16="http://schemas.microsoft.com/office/drawing/2014/main" id="{B29CB431-9AD5-C946-B08B-3363E29C1567}"/>
              </a:ext>
            </a:extLst>
          </p:cNvPr>
          <p:cNvSpPr txBox="1"/>
          <p:nvPr/>
        </p:nvSpPr>
        <p:spPr>
          <a:xfrm>
            <a:off x="2807782" y="7478085"/>
            <a:ext cx="2048384" cy="1161857"/>
          </a:xfrm>
          <a:prstGeom prst="rect">
            <a:avLst/>
          </a:prstGeom>
          <a:noFill/>
          <a:ln w="12700">
            <a:solidFill>
              <a:srgbClr val="006699"/>
            </a:solidFill>
          </a:ln>
        </p:spPr>
        <p:txBody>
          <a:bodyPr wrap="square" rtlCol="0">
            <a:spAutoFit/>
          </a:bodyPr>
          <a:lstStyle/>
          <a:p>
            <a:r>
              <a:rPr lang="en-US" sz="1050" b="1" dirty="0">
                <a:solidFill>
                  <a:srgbClr val="006699"/>
                </a:solidFill>
              </a:rPr>
              <a:t>Hybrid Journals</a:t>
            </a:r>
          </a:p>
          <a:p>
            <a:r>
              <a:rPr lang="en-US" sz="1000" dirty="0">
                <a:solidFill>
                  <a:srgbClr val="006699"/>
                </a:solidFill>
              </a:rPr>
              <a:t>IEEE offers over 160 hybrid journals that span an array of technology fields and offer the benefits of a respected reputation of publishing the leading research in the field</a:t>
            </a:r>
            <a:r>
              <a:rPr lang="en-US" sz="900" dirty="0">
                <a:solidFill>
                  <a:srgbClr val="006699"/>
                </a:solidFill>
              </a:rPr>
              <a:t>.</a:t>
            </a:r>
          </a:p>
          <a:p>
            <a:endParaRPr lang="en-US" sz="900" dirty="0">
              <a:solidFill>
                <a:schemeClr val="bg1"/>
              </a:solidFill>
            </a:endParaRPr>
          </a:p>
        </p:txBody>
      </p:sp>
      <p:sp>
        <p:nvSpPr>
          <p:cNvPr id="25" name="TextBox 24">
            <a:extLst>
              <a:ext uri="{FF2B5EF4-FFF2-40B4-BE49-F238E27FC236}">
                <a16:creationId xmlns:a16="http://schemas.microsoft.com/office/drawing/2014/main" id="{FF512C5D-98B8-714B-8A74-DCF32A146E46}"/>
              </a:ext>
            </a:extLst>
          </p:cNvPr>
          <p:cNvSpPr txBox="1"/>
          <p:nvPr/>
        </p:nvSpPr>
        <p:spPr>
          <a:xfrm>
            <a:off x="5040533" y="7470392"/>
            <a:ext cx="2048384" cy="1177245"/>
          </a:xfrm>
          <a:prstGeom prst="rect">
            <a:avLst/>
          </a:prstGeom>
          <a:noFill/>
          <a:ln w="12700">
            <a:solidFill>
              <a:srgbClr val="006699"/>
            </a:solidFill>
          </a:ln>
        </p:spPr>
        <p:txBody>
          <a:bodyPr wrap="square" rtlCol="0">
            <a:spAutoFit/>
          </a:bodyPr>
          <a:lstStyle/>
          <a:p>
            <a:r>
              <a:rPr lang="en-US" sz="1050" b="1" dirty="0">
                <a:solidFill>
                  <a:srgbClr val="006699"/>
                </a:solidFill>
              </a:rPr>
              <a:t>IEEE </a:t>
            </a:r>
            <a:r>
              <a:rPr lang="en-US" sz="1050" b="1" i="1" dirty="0">
                <a:solidFill>
                  <a:srgbClr val="006699"/>
                </a:solidFill>
              </a:rPr>
              <a:t>Access </a:t>
            </a:r>
          </a:p>
          <a:p>
            <a:r>
              <a:rPr lang="en-US" sz="1000" dirty="0">
                <a:solidFill>
                  <a:srgbClr val="006699"/>
                </a:solidFill>
              </a:rPr>
              <a:t>A multidisciplinary, OA journal that features a rapid, yet rigorous peer review process of 4 to 6 weeks. Offers discipline-specific special sections aligned with IEEE technical communities.</a:t>
            </a:r>
          </a:p>
        </p:txBody>
      </p:sp>
      <p:sp>
        <p:nvSpPr>
          <p:cNvPr id="6" name="Rectangle 5">
            <a:extLst>
              <a:ext uri="{FF2B5EF4-FFF2-40B4-BE49-F238E27FC236}">
                <a16:creationId xmlns:a16="http://schemas.microsoft.com/office/drawing/2014/main" id="{BE7E1EC6-0EFF-9D40-B516-36C8431A0676}"/>
              </a:ext>
            </a:extLst>
          </p:cNvPr>
          <p:cNvSpPr/>
          <p:nvPr/>
        </p:nvSpPr>
        <p:spPr>
          <a:xfrm>
            <a:off x="494653" y="7098273"/>
            <a:ext cx="6241762" cy="346249"/>
          </a:xfrm>
          <a:prstGeom prst="rect">
            <a:avLst/>
          </a:prstGeom>
        </p:spPr>
        <p:txBody>
          <a:bodyPr wrap="square">
            <a:spAutoFit/>
          </a:bodyPr>
          <a:lstStyle/>
          <a:p>
            <a:pPr>
              <a:spcAft>
                <a:spcPts val="600"/>
              </a:spcAft>
            </a:pPr>
            <a:r>
              <a:rPr lang="en-US" sz="1650" b="1" dirty="0">
                <a:solidFill>
                  <a:srgbClr val="006699"/>
                </a:solidFill>
              </a:rPr>
              <a:t>IEEE Open Access Publishing Options</a:t>
            </a:r>
            <a:endParaRPr lang="en-US" sz="1650" dirty="0">
              <a:solidFill>
                <a:srgbClr val="006699"/>
              </a:solidFill>
            </a:endParaRPr>
          </a:p>
        </p:txBody>
      </p:sp>
    </p:spTree>
    <p:extLst>
      <p:ext uri="{BB962C8B-B14F-4D97-AF65-F5344CB8AC3E}">
        <p14:creationId xmlns:p14="http://schemas.microsoft.com/office/powerpoint/2010/main" val="672972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DCDDF1-B665-4D63-9477-6DD7E39BD5E7}"/>
              </a:ext>
            </a:extLst>
          </p:cNvPr>
          <p:cNvSpPr txBox="1"/>
          <p:nvPr/>
        </p:nvSpPr>
        <p:spPr>
          <a:xfrm>
            <a:off x="361644" y="1592381"/>
            <a:ext cx="3301346" cy="5062796"/>
          </a:xfrm>
          <a:prstGeom prst="rect">
            <a:avLst/>
          </a:prstGeom>
          <a:solidFill>
            <a:srgbClr val="006699">
              <a:alpha val="32000"/>
            </a:srgbClr>
          </a:solidFill>
          <a:ln w="19050">
            <a:solidFill>
              <a:srgbClr val="006699"/>
            </a:solidFill>
          </a:ln>
        </p:spPr>
        <p:txBody>
          <a:bodyPr wrap="square" rtlCol="0">
            <a:spAutoFit/>
          </a:bodyPr>
          <a:lstStyle/>
          <a:p>
            <a:pPr>
              <a:lnSpc>
                <a:spcPct val="120000"/>
              </a:lnSpc>
            </a:pPr>
            <a:endParaRPr lang="en-US" sz="1200" dirty="0"/>
          </a:p>
          <a:p>
            <a:pPr>
              <a:lnSpc>
                <a:spcPct val="120000"/>
              </a:lnSpc>
            </a:pPr>
            <a:endParaRPr lang="en-US" sz="1200" dirty="0"/>
          </a:p>
          <a:p>
            <a:pPr marL="91440" indent="-457200">
              <a:lnSpc>
                <a:spcPct val="110000"/>
              </a:lnSpc>
            </a:pPr>
            <a:r>
              <a:rPr lang="en-US" sz="1200" dirty="0"/>
              <a:t>  </a:t>
            </a:r>
            <a:r>
              <a:rPr lang="en-US" sz="1000" dirty="0"/>
              <a:t>❶</a:t>
            </a:r>
            <a:r>
              <a:rPr lang="en-US" sz="1200" dirty="0"/>
              <a:t> </a:t>
            </a:r>
            <a:r>
              <a:rPr lang="en-US" sz="1100" spc="-50" dirty="0">
                <a:solidFill>
                  <a:srgbClr val="000000"/>
                </a:solidFill>
              </a:rPr>
              <a:t>Once you find a publication to submit your paper </a:t>
            </a:r>
            <a:br>
              <a:rPr lang="en-US" sz="1100" spc="-50" dirty="0">
                <a:solidFill>
                  <a:srgbClr val="000000"/>
                </a:solidFill>
              </a:rPr>
            </a:br>
            <a:r>
              <a:rPr lang="en-US" sz="1100" spc="-50" dirty="0">
                <a:solidFill>
                  <a:srgbClr val="000000"/>
                </a:solidFill>
              </a:rPr>
              <a:t>to, click “Submit Manuscript” to start the submission process from the journal home page on IEEE </a:t>
            </a:r>
            <a:r>
              <a:rPr lang="en-US" sz="1100" i="1" spc="-50" dirty="0">
                <a:solidFill>
                  <a:srgbClr val="000000"/>
                </a:solidFill>
              </a:rPr>
              <a:t>Xplore</a:t>
            </a:r>
            <a:r>
              <a:rPr lang="en-US" sz="1100" spc="-50" dirty="0">
                <a:solidFill>
                  <a:srgbClr val="000000"/>
                </a:solidFill>
              </a:rPr>
              <a:t> </a:t>
            </a:r>
            <a:br>
              <a:rPr lang="en-US" sz="1100" spc="-50" dirty="0">
                <a:solidFill>
                  <a:srgbClr val="000000"/>
                </a:solidFill>
              </a:rPr>
            </a:br>
            <a:r>
              <a:rPr lang="en-US" sz="1100" spc="-50" dirty="0">
                <a:solidFill>
                  <a:srgbClr val="000000"/>
                </a:solidFill>
              </a:rPr>
              <a:t>and follow the ScholarOne manuscript system prompts.</a:t>
            </a:r>
            <a:r>
              <a:rPr lang="en-US" sz="1100" spc="-50" dirty="0"/>
              <a:t/>
            </a:r>
            <a:br>
              <a:rPr lang="en-US" sz="1100" spc="-50" dirty="0"/>
            </a:br>
            <a:endParaRPr lang="en-US" sz="1100" spc="-50" dirty="0"/>
          </a:p>
          <a:p>
            <a:pPr marL="91440">
              <a:lnSpc>
                <a:spcPct val="110000"/>
              </a:lnSpc>
            </a:pPr>
            <a:r>
              <a:rPr lang="en-US" sz="1000" dirty="0"/>
              <a:t>❷</a:t>
            </a:r>
            <a:r>
              <a:rPr lang="en-US" sz="1200" dirty="0"/>
              <a:t> </a:t>
            </a:r>
            <a:r>
              <a:rPr lang="en-US" sz="1100" spc="-50" dirty="0">
                <a:solidFill>
                  <a:srgbClr val="000000"/>
                </a:solidFill>
              </a:rPr>
              <a:t>In the Author and Affiliations step, enter the </a:t>
            </a:r>
            <a:br>
              <a:rPr lang="en-US" sz="1100" spc="-50" dirty="0">
                <a:solidFill>
                  <a:srgbClr val="000000"/>
                </a:solidFill>
              </a:rPr>
            </a:br>
            <a:r>
              <a:rPr lang="en-US" sz="1100" spc="-50" dirty="0">
                <a:solidFill>
                  <a:srgbClr val="000000"/>
                </a:solidFill>
              </a:rPr>
              <a:t>name of your institution in the “Edit Account Information” screen and select from the results that are displayed along with the corresponding RINGGOLD IDs. The results shown will help to match your article to an open access agreement as a primary authentication method. Be sure to use your institutional email, which will be used as a secondary option to match your manuscript to an open access agreement. </a:t>
            </a:r>
            <a:r>
              <a:rPr lang="en-US" sz="1100" dirty="0"/>
              <a:t/>
            </a:r>
            <a:br>
              <a:rPr lang="en-US" sz="1100" dirty="0"/>
            </a:br>
            <a:endParaRPr lang="en-US" sz="1100" dirty="0"/>
          </a:p>
          <a:p>
            <a:pPr marL="91440">
              <a:lnSpc>
                <a:spcPct val="110000"/>
              </a:lnSpc>
            </a:pPr>
            <a:r>
              <a:rPr lang="en-US" sz="1000" dirty="0"/>
              <a:t>❸</a:t>
            </a:r>
            <a:r>
              <a:rPr lang="en-US" sz="1200" dirty="0"/>
              <a:t> </a:t>
            </a:r>
            <a:r>
              <a:rPr lang="en-US" sz="1100" dirty="0"/>
              <a:t>If your article is accepted and you publish your article as open access, the open access administrator at your organization will automatically receive a funding request and review for approval.</a:t>
            </a:r>
            <a:r>
              <a:rPr lang="en-US" sz="1100" spc="-50" dirty="0"/>
              <a:t/>
            </a:r>
            <a:br>
              <a:rPr lang="en-US" sz="1100" spc="-50" dirty="0"/>
            </a:br>
            <a:endParaRPr lang="en-US" sz="1100" spc="-50" dirty="0"/>
          </a:p>
          <a:p>
            <a:pPr marL="91440">
              <a:lnSpc>
                <a:spcPct val="110000"/>
              </a:lnSpc>
            </a:pPr>
            <a:r>
              <a:rPr lang="en-US" sz="1000" dirty="0"/>
              <a:t>❹</a:t>
            </a:r>
            <a:r>
              <a:rPr lang="en-US" sz="1200" dirty="0"/>
              <a:t> </a:t>
            </a:r>
            <a:r>
              <a:rPr lang="en-US" sz="1100" spc="-50" dirty="0">
                <a:solidFill>
                  <a:srgbClr val="000000"/>
                </a:solidFill>
              </a:rPr>
              <a:t>To ensure accurate processing, please be sure to use your institution’s name from the dropdown menu as well as your own institutional email address for all forms and submissions.</a:t>
            </a:r>
            <a:r>
              <a:rPr lang="en-US" sz="1100" spc="-50" dirty="0"/>
              <a:t/>
            </a:r>
            <a:br>
              <a:rPr lang="en-US" sz="1100" spc="-50" dirty="0"/>
            </a:br>
            <a:endParaRPr lang="en-US" sz="1100" spc="-50" dirty="0">
              <a:solidFill>
                <a:srgbClr val="000000"/>
              </a:solidFill>
            </a:endParaRPr>
          </a:p>
        </p:txBody>
      </p:sp>
      <p:pic>
        <p:nvPicPr>
          <p:cNvPr id="7" name="Picture 6" descr="A picture containing light, dark&#10;&#10;Description automatically generated">
            <a:extLst>
              <a:ext uri="{FF2B5EF4-FFF2-40B4-BE49-F238E27FC236}">
                <a16:creationId xmlns:a16="http://schemas.microsoft.com/office/drawing/2014/main" id="{651120F6-A113-450C-A716-5D034D380399}"/>
              </a:ext>
            </a:extLst>
          </p:cNvPr>
          <p:cNvPicPr>
            <a:picLocks noChangeAspect="1"/>
          </p:cNvPicPr>
          <p:nvPr/>
        </p:nvPicPr>
        <p:blipFill rotWithShape="1">
          <a:blip r:embed="rId2">
            <a:extLst>
              <a:ext uri="{28A0092B-C50C-407E-A947-70E740481C1C}">
                <a14:useLocalDpi xmlns:a14="http://schemas.microsoft.com/office/drawing/2010/main" val="0"/>
              </a:ext>
            </a:extLst>
          </a:blip>
          <a:srcRect t="81373"/>
          <a:stretch/>
        </p:blipFill>
        <p:spPr>
          <a:xfrm flipH="1">
            <a:off x="-21544" y="-44209"/>
            <a:ext cx="7888639" cy="1270539"/>
          </a:xfrm>
          <a:prstGeom prst="rect">
            <a:avLst/>
          </a:prstGeom>
        </p:spPr>
      </p:pic>
      <p:sp>
        <p:nvSpPr>
          <p:cNvPr id="9" name="TextBox 8">
            <a:extLst>
              <a:ext uri="{FF2B5EF4-FFF2-40B4-BE49-F238E27FC236}">
                <a16:creationId xmlns:a16="http://schemas.microsoft.com/office/drawing/2014/main" id="{77D630C5-91AF-41E4-AA86-16A64895F67F}"/>
              </a:ext>
            </a:extLst>
          </p:cNvPr>
          <p:cNvSpPr txBox="1"/>
          <p:nvPr/>
        </p:nvSpPr>
        <p:spPr>
          <a:xfrm>
            <a:off x="279581" y="384242"/>
            <a:ext cx="7213237" cy="738664"/>
          </a:xfrm>
          <a:prstGeom prst="rect">
            <a:avLst/>
          </a:prstGeom>
          <a:noFill/>
        </p:spPr>
        <p:txBody>
          <a:bodyPr wrap="square" rtlCol="0">
            <a:spAutoFit/>
          </a:bodyPr>
          <a:lstStyle/>
          <a:p>
            <a:r>
              <a:rPr lang="en-US" sz="2400" b="1" dirty="0">
                <a:solidFill>
                  <a:schemeClr val="bg1"/>
                </a:solidFill>
              </a:rPr>
              <a:t>Publishing OA with IEEE: </a:t>
            </a:r>
            <a:r>
              <a:rPr lang="en-US" sz="2400" dirty="0">
                <a:solidFill>
                  <a:schemeClr val="bg1"/>
                </a:solidFill>
              </a:rPr>
              <a:t>A Helpful Guide for Authors</a:t>
            </a:r>
          </a:p>
          <a:p>
            <a:endParaRPr lang="en-US" dirty="0"/>
          </a:p>
        </p:txBody>
      </p:sp>
      <p:sp>
        <p:nvSpPr>
          <p:cNvPr id="2" name="TextBox 1">
            <a:extLst>
              <a:ext uri="{FF2B5EF4-FFF2-40B4-BE49-F238E27FC236}">
                <a16:creationId xmlns:a16="http://schemas.microsoft.com/office/drawing/2014/main" id="{742BBDCB-D4C2-4B19-A35B-9BBB453924B4}"/>
              </a:ext>
            </a:extLst>
          </p:cNvPr>
          <p:cNvSpPr txBox="1"/>
          <p:nvPr/>
        </p:nvSpPr>
        <p:spPr>
          <a:xfrm>
            <a:off x="3813048" y="4691639"/>
            <a:ext cx="3470473" cy="1908215"/>
          </a:xfrm>
          <a:prstGeom prst="rect">
            <a:avLst/>
          </a:prstGeom>
          <a:noFill/>
        </p:spPr>
        <p:txBody>
          <a:bodyPr wrap="square" rtlCol="0">
            <a:spAutoFit/>
          </a:bodyPr>
          <a:lstStyle/>
          <a:p>
            <a:pPr>
              <a:spcAft>
                <a:spcPts val="1200"/>
              </a:spcAft>
            </a:pPr>
            <a:r>
              <a:rPr lang="en-US" sz="1400" b="1" dirty="0">
                <a:solidFill>
                  <a:srgbClr val="006699"/>
                </a:solidFill>
              </a:rPr>
              <a:t>Resources</a:t>
            </a:r>
          </a:p>
          <a:p>
            <a:pPr>
              <a:spcAft>
                <a:spcPts val="1200"/>
              </a:spcAft>
            </a:pPr>
            <a:r>
              <a:rPr lang="en-US" sz="1200" dirty="0"/>
              <a:t>IEEE Open: </a:t>
            </a:r>
            <a:r>
              <a:rPr lang="en-US" sz="1200" u="sng" dirty="0">
                <a:hlinkClick r:id="rId3"/>
              </a:rPr>
              <a:t>open.ieee.org</a:t>
            </a:r>
            <a:endParaRPr lang="en-US" sz="1200" dirty="0"/>
          </a:p>
          <a:p>
            <a:pPr lvl="0"/>
            <a:r>
              <a:rPr lang="en-US" sz="1200" dirty="0"/>
              <a:t>IEEE Author Center: </a:t>
            </a:r>
            <a:r>
              <a:rPr lang="en-US" sz="1200" u="sng" dirty="0">
                <a:hlinkClick r:id="rId4"/>
              </a:rPr>
              <a:t>ieeeauthorcenter.ieee.org</a:t>
            </a:r>
            <a:endParaRPr lang="en-US" sz="1200" dirty="0"/>
          </a:p>
          <a:p>
            <a:pPr lvl="0"/>
            <a:r>
              <a:rPr lang="en-US" sz="1200" dirty="0"/>
              <a:t/>
            </a:r>
            <a:br>
              <a:rPr lang="en-US" sz="1200" dirty="0"/>
            </a:br>
            <a:r>
              <a:rPr lang="en-US" sz="1200" dirty="0"/>
              <a:t>IEEE </a:t>
            </a:r>
            <a:r>
              <a:rPr lang="en-US" sz="1200" i="1" dirty="0"/>
              <a:t>Xplore</a:t>
            </a:r>
            <a:r>
              <a:rPr lang="en-US" sz="1200" dirty="0"/>
              <a:t>: </a:t>
            </a:r>
            <a:r>
              <a:rPr lang="en-US" sz="1200" u="sng" dirty="0">
                <a:hlinkClick r:id="rId5"/>
              </a:rPr>
              <a:t>https://www.library.illinois.edu/proxy/go.php?url=http://ieeexplore.ieee.org/Xplore/dynhome.jsp?tag=1</a:t>
            </a:r>
            <a:r>
              <a:rPr lang="en-US" sz="1200" dirty="0"/>
              <a:t> </a:t>
            </a:r>
          </a:p>
          <a:p>
            <a:endParaRPr lang="en-US" sz="1200" dirty="0"/>
          </a:p>
        </p:txBody>
      </p:sp>
      <p:sp>
        <p:nvSpPr>
          <p:cNvPr id="4" name="TextBox 3">
            <a:extLst>
              <a:ext uri="{FF2B5EF4-FFF2-40B4-BE49-F238E27FC236}">
                <a16:creationId xmlns:a16="http://schemas.microsoft.com/office/drawing/2014/main" id="{6AB2BC6F-5BF1-41BD-95CA-62544E663989}"/>
              </a:ext>
            </a:extLst>
          </p:cNvPr>
          <p:cNvSpPr txBox="1"/>
          <p:nvPr/>
        </p:nvSpPr>
        <p:spPr>
          <a:xfrm>
            <a:off x="433257" y="1689587"/>
            <a:ext cx="3229733" cy="316369"/>
          </a:xfrm>
          <a:prstGeom prst="rect">
            <a:avLst/>
          </a:prstGeom>
          <a:noFill/>
        </p:spPr>
        <p:txBody>
          <a:bodyPr wrap="square" rtlCol="0">
            <a:spAutoFit/>
          </a:bodyPr>
          <a:lstStyle/>
          <a:p>
            <a:pPr>
              <a:lnSpc>
                <a:spcPct val="120000"/>
              </a:lnSpc>
            </a:pPr>
            <a:r>
              <a:rPr lang="en-US" sz="1300" b="1" dirty="0"/>
              <a:t>4 Easy Steps to Submitting an OA Article:</a:t>
            </a:r>
          </a:p>
        </p:txBody>
      </p:sp>
      <p:sp>
        <p:nvSpPr>
          <p:cNvPr id="6" name="TextBox 5">
            <a:extLst>
              <a:ext uri="{FF2B5EF4-FFF2-40B4-BE49-F238E27FC236}">
                <a16:creationId xmlns:a16="http://schemas.microsoft.com/office/drawing/2014/main" id="{E604DB14-30E7-4DE1-85B3-470088BC75E3}"/>
              </a:ext>
            </a:extLst>
          </p:cNvPr>
          <p:cNvSpPr txBox="1"/>
          <p:nvPr/>
        </p:nvSpPr>
        <p:spPr>
          <a:xfrm>
            <a:off x="361644" y="6752383"/>
            <a:ext cx="3341485" cy="830997"/>
          </a:xfrm>
          <a:prstGeom prst="rect">
            <a:avLst/>
          </a:prstGeom>
          <a:noFill/>
        </p:spPr>
        <p:txBody>
          <a:bodyPr wrap="square" rtlCol="0">
            <a:spAutoFit/>
          </a:bodyPr>
          <a:lstStyle/>
          <a:p>
            <a:r>
              <a:rPr lang="en-US" sz="800" b="1" dirty="0">
                <a:solidFill>
                  <a:srgbClr val="000000"/>
                </a:solidFill>
              </a:rPr>
              <a:t>Please note:</a:t>
            </a:r>
            <a:r>
              <a:rPr lang="en-US" sz="800" dirty="0">
                <a:solidFill>
                  <a:srgbClr val="000000"/>
                </a:solidFill>
              </a:rPr>
              <a:t> Prior to submission, please check with your institution's administrator to learn if your institution has any specific funding policies </a:t>
            </a:r>
            <a:br>
              <a:rPr lang="en-US" sz="800" dirty="0">
                <a:solidFill>
                  <a:srgbClr val="000000"/>
                </a:solidFill>
              </a:rPr>
            </a:br>
            <a:r>
              <a:rPr lang="en-US" sz="800" dirty="0">
                <a:solidFill>
                  <a:srgbClr val="000000"/>
                </a:solidFill>
              </a:rPr>
              <a:t>on author publishing. Some institutions only fund articles published in fully open access journals due to funder mandates. Regardless, IEEE has many open access publishing options suitable for all authors that meet these policies and are mandate compliant.</a:t>
            </a:r>
            <a:endParaRPr lang="en-US" sz="800" dirty="0"/>
          </a:p>
        </p:txBody>
      </p:sp>
      <p:sp>
        <p:nvSpPr>
          <p:cNvPr id="5" name="Rectangle 4">
            <a:extLst>
              <a:ext uri="{FF2B5EF4-FFF2-40B4-BE49-F238E27FC236}">
                <a16:creationId xmlns:a16="http://schemas.microsoft.com/office/drawing/2014/main" id="{04B0EE90-0A38-0649-B363-633CDB1DE92E}"/>
              </a:ext>
            </a:extLst>
          </p:cNvPr>
          <p:cNvSpPr/>
          <p:nvPr/>
        </p:nvSpPr>
        <p:spPr>
          <a:xfrm>
            <a:off x="3897611" y="6708781"/>
            <a:ext cx="3301346" cy="574516"/>
          </a:xfrm>
          <a:prstGeom prst="rect">
            <a:avLst/>
          </a:prstGeom>
          <a:ln w="12700">
            <a:solidFill>
              <a:srgbClr val="006699"/>
            </a:solidFill>
          </a:ln>
        </p:spPr>
        <p:txBody>
          <a:bodyPr wrap="square">
            <a:spAutoFit/>
          </a:bodyPr>
          <a:lstStyle/>
          <a:p>
            <a:pPr>
              <a:spcBef>
                <a:spcPts val="200"/>
              </a:spcBef>
              <a:spcAft>
                <a:spcPts val="200"/>
              </a:spcAft>
            </a:pPr>
            <a:r>
              <a:rPr lang="en-US" sz="1400" b="1" dirty="0">
                <a:solidFill>
                  <a:srgbClr val="006699"/>
                </a:solidFill>
                <a:ea typeface="Cambria" panose="02040503050406030204" pitchFamily="18" charset="0"/>
                <a:cs typeface="Times New Roman" panose="02020603050405020304" pitchFamily="18" charset="0"/>
              </a:rPr>
              <a:t>Need Help? Contact:</a:t>
            </a:r>
          </a:p>
          <a:p>
            <a:pPr>
              <a:spcBef>
                <a:spcPts val="200"/>
              </a:spcBef>
              <a:spcAft>
                <a:spcPts val="200"/>
              </a:spcAft>
            </a:pPr>
            <a:endParaRPr lang="en-US" sz="1400" dirty="0">
              <a:solidFill>
                <a:srgbClr val="006699"/>
              </a:solidFill>
              <a:ea typeface="Cambria" panose="0204050305040603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506F06E-8C40-CB49-AF4A-9992C0C3E7E9}"/>
              </a:ext>
            </a:extLst>
          </p:cNvPr>
          <p:cNvSpPr txBox="1"/>
          <p:nvPr/>
        </p:nvSpPr>
        <p:spPr>
          <a:xfrm>
            <a:off x="3835288" y="1514275"/>
            <a:ext cx="3575468" cy="3170099"/>
          </a:xfrm>
          <a:prstGeom prst="rect">
            <a:avLst/>
          </a:prstGeom>
          <a:noFill/>
        </p:spPr>
        <p:txBody>
          <a:bodyPr wrap="square" rtlCol="0">
            <a:spAutoFit/>
          </a:bodyPr>
          <a:lstStyle/>
          <a:p>
            <a:pPr>
              <a:spcAft>
                <a:spcPts val="600"/>
              </a:spcAft>
            </a:pPr>
            <a:r>
              <a:rPr lang="en-US" sz="1400" b="1" dirty="0">
                <a:solidFill>
                  <a:srgbClr val="006699"/>
                </a:solidFill>
              </a:rPr>
              <a:t>Helpful Tips</a:t>
            </a:r>
          </a:p>
          <a:p>
            <a:pPr>
              <a:spcAft>
                <a:spcPts val="600"/>
              </a:spcAft>
            </a:pPr>
            <a:r>
              <a:rPr lang="en-US" sz="1100" dirty="0"/>
              <a:t>When submitting to a gold fully open access journal simply accept the Open Access terms and charges during submission. For hybrid journals, select the option to publish Open Access after your paper has been accepted and choose a CC BY or CC BY NC ND license.</a:t>
            </a:r>
          </a:p>
          <a:p>
            <a:r>
              <a:rPr lang="en-US" sz="1100" dirty="0"/>
              <a:t> </a:t>
            </a:r>
          </a:p>
          <a:p>
            <a:r>
              <a:rPr lang="en-US" sz="1100" dirty="0"/>
              <a:t>Please note that although the system states "If you select yes, you commit to pay the APC" you will </a:t>
            </a:r>
            <a:r>
              <a:rPr lang="en-US" sz="1100" u="sng" dirty="0"/>
              <a:t>not</a:t>
            </a:r>
            <a:r>
              <a:rPr lang="en-US" sz="1100" dirty="0"/>
              <a:t> </a:t>
            </a:r>
            <a:br>
              <a:rPr lang="en-US" sz="1100" dirty="0"/>
            </a:br>
            <a:r>
              <a:rPr lang="en-US" sz="1100" dirty="0"/>
              <a:t>be charged the APC. The system will recognize the corresponding author's affiliation and email domain and automatically send a request to the Open Access Administrator at UNIVERSITY. You will receive an email once the request is approved.</a:t>
            </a:r>
          </a:p>
          <a:p>
            <a:r>
              <a:rPr lang="en-US" sz="1100" dirty="0"/>
              <a:t> </a:t>
            </a:r>
          </a:p>
          <a:p>
            <a:r>
              <a:rPr lang="en-US" sz="1100" b="1" dirty="0"/>
              <a:t>Please Note: The corresponding author must be from </a:t>
            </a:r>
            <a:r>
              <a:rPr lang="en-US" sz="1100" b="1"/>
              <a:t>the UNIVERSITY</a:t>
            </a:r>
            <a:r>
              <a:rPr lang="en-US" sz="1100"/>
              <a:t>.</a:t>
            </a:r>
            <a:endParaRPr lang="en-US" sz="1100" dirty="0"/>
          </a:p>
        </p:txBody>
      </p:sp>
      <p:pic>
        <p:nvPicPr>
          <p:cNvPr id="24" name="Picture 23">
            <a:extLst>
              <a:ext uri="{FF2B5EF4-FFF2-40B4-BE49-F238E27FC236}">
                <a16:creationId xmlns:a16="http://schemas.microsoft.com/office/drawing/2014/main" id="{EF97407D-F09F-A842-80ED-8CFAF07374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3029" y="9354465"/>
            <a:ext cx="1295400" cy="384302"/>
          </a:xfrm>
          <a:prstGeom prst="rect">
            <a:avLst/>
          </a:prstGeom>
        </p:spPr>
      </p:pic>
      <p:sp>
        <p:nvSpPr>
          <p:cNvPr id="26" name="TextBox 25">
            <a:extLst>
              <a:ext uri="{FF2B5EF4-FFF2-40B4-BE49-F238E27FC236}">
                <a16:creationId xmlns:a16="http://schemas.microsoft.com/office/drawing/2014/main" id="{00A4994F-9EEC-8346-9A32-3ED5C7120CE9}"/>
              </a:ext>
            </a:extLst>
          </p:cNvPr>
          <p:cNvSpPr txBox="1"/>
          <p:nvPr/>
        </p:nvSpPr>
        <p:spPr>
          <a:xfrm>
            <a:off x="2329795" y="9521994"/>
            <a:ext cx="3479974" cy="292388"/>
          </a:xfrm>
          <a:prstGeom prst="rect">
            <a:avLst/>
          </a:prstGeom>
          <a:noFill/>
        </p:spPr>
        <p:txBody>
          <a:bodyPr wrap="square" rtlCol="0">
            <a:spAutoFit/>
          </a:bodyPr>
          <a:lstStyle/>
          <a:p>
            <a:pPr algn="ctr"/>
            <a:r>
              <a:rPr lang="en-US" sz="1300" dirty="0"/>
              <a:t>open.ieee.org  </a:t>
            </a:r>
            <a:r>
              <a:rPr lang="en-US" sz="1300" dirty="0">
                <a:sym typeface="Symbol" panose="05050102010706020507" pitchFamily="18" charset="2"/>
              </a:rPr>
              <a:t>  </a:t>
            </a:r>
            <a:r>
              <a:rPr lang="en-US" sz="1300" dirty="0"/>
              <a:t>ieeeauthorcenter.ieee.org</a:t>
            </a:r>
          </a:p>
        </p:txBody>
      </p:sp>
      <p:cxnSp>
        <p:nvCxnSpPr>
          <p:cNvPr id="27" name="Straight Connector 26">
            <a:extLst>
              <a:ext uri="{FF2B5EF4-FFF2-40B4-BE49-F238E27FC236}">
                <a16:creationId xmlns:a16="http://schemas.microsoft.com/office/drawing/2014/main" id="{D5586C5E-AAE9-794B-BD48-F6E4C8EBA062}"/>
              </a:ext>
            </a:extLst>
          </p:cNvPr>
          <p:cNvCxnSpPr>
            <a:cxnSpLocks/>
          </p:cNvCxnSpPr>
          <p:nvPr/>
        </p:nvCxnSpPr>
        <p:spPr>
          <a:xfrm>
            <a:off x="-17330" y="8963095"/>
            <a:ext cx="7789730" cy="0"/>
          </a:xfrm>
          <a:prstGeom prst="line">
            <a:avLst/>
          </a:prstGeom>
          <a:ln>
            <a:solidFill>
              <a:srgbClr val="006699"/>
            </a:solidFill>
          </a:ln>
        </p:spPr>
        <p:style>
          <a:lnRef idx="3">
            <a:schemeClr val="dk1"/>
          </a:lnRef>
          <a:fillRef idx="0">
            <a:schemeClr val="dk1"/>
          </a:fillRef>
          <a:effectRef idx="2">
            <a:schemeClr val="dk1"/>
          </a:effectRef>
          <a:fontRef idx="minor">
            <a:schemeClr val="tx1"/>
          </a:fontRef>
        </p:style>
      </p:cxnSp>
      <p:pic>
        <p:nvPicPr>
          <p:cNvPr id="28" name="Picture 27">
            <a:extLst>
              <a:ext uri="{FF2B5EF4-FFF2-40B4-BE49-F238E27FC236}">
                <a16:creationId xmlns:a16="http://schemas.microsoft.com/office/drawing/2014/main" id="{6E96EC6D-21D1-D644-B6EA-7F022A76B55A}"/>
              </a:ext>
            </a:extLst>
          </p:cNvPr>
          <p:cNvPicPr>
            <a:picLocks noChangeAspect="1"/>
          </p:cNvPicPr>
          <p:nvPr/>
        </p:nvPicPr>
        <p:blipFill>
          <a:blip r:embed="rId7"/>
          <a:stretch>
            <a:fillRect/>
          </a:stretch>
        </p:blipFill>
        <p:spPr>
          <a:xfrm>
            <a:off x="464898" y="9433968"/>
            <a:ext cx="1690688" cy="297656"/>
          </a:xfrm>
          <a:prstGeom prst="rect">
            <a:avLst/>
          </a:prstGeom>
        </p:spPr>
      </p:pic>
    </p:spTree>
    <p:extLst>
      <p:ext uri="{BB962C8B-B14F-4D97-AF65-F5344CB8AC3E}">
        <p14:creationId xmlns:p14="http://schemas.microsoft.com/office/powerpoint/2010/main" val="11842359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820</Words>
  <Application>Microsoft Office PowerPoint</Application>
  <PresentationFormat>Benutzerdefiniert</PresentationFormat>
  <Paragraphs>40</Paragraphs>
  <Slides>2</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vt:i4>
      </vt:variant>
    </vt:vector>
  </HeadingPairs>
  <TitlesOfParts>
    <vt:vector size="10" baseType="lpstr">
      <vt:lpstr>Arial</vt:lpstr>
      <vt:lpstr>Calibri</vt:lpstr>
      <vt:lpstr>Calibri Light</vt:lpstr>
      <vt:lpstr>Cambria</vt:lpstr>
      <vt:lpstr>Symbol</vt:lpstr>
      <vt:lpstr>Times New Roman</vt:lpstr>
      <vt:lpstr>Wingdings</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Sollecito</dc:creator>
  <cp:lastModifiedBy>Allgut, Friederike</cp:lastModifiedBy>
  <cp:revision>13</cp:revision>
  <dcterms:created xsi:type="dcterms:W3CDTF">2022-04-25T03:32:54Z</dcterms:created>
  <dcterms:modified xsi:type="dcterms:W3CDTF">2022-12-05T13:20:19Z</dcterms:modified>
</cp:coreProperties>
</file>