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4"/>
  </p:sldMasterIdLst>
  <p:notesMasterIdLst>
    <p:notesMasterId r:id="rId23"/>
  </p:notesMasterIdLst>
  <p:sldIdLst>
    <p:sldId id="315" r:id="rId5"/>
    <p:sldId id="276" r:id="rId6"/>
    <p:sldId id="1240" r:id="rId7"/>
    <p:sldId id="1241" r:id="rId8"/>
    <p:sldId id="1242" r:id="rId9"/>
    <p:sldId id="260" r:id="rId10"/>
    <p:sldId id="266" r:id="rId11"/>
    <p:sldId id="332" r:id="rId12"/>
    <p:sldId id="1256" r:id="rId13"/>
    <p:sldId id="333" r:id="rId14"/>
    <p:sldId id="263" r:id="rId15"/>
    <p:sldId id="267" r:id="rId16"/>
    <p:sldId id="305" r:id="rId17"/>
    <p:sldId id="1238" r:id="rId18"/>
    <p:sldId id="307" r:id="rId19"/>
    <p:sldId id="268" r:id="rId20"/>
    <p:sldId id="359" r:id="rId21"/>
    <p:sldId id="1258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C72502-DB46-91D2-6889-FD6485053B83}" name="Sherri M Young" initials="SMY" userId="S::s.m.young@ieee.org::370aacf5-a48e-4936-aebb-70d85a11d8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3314" autoAdjust="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7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6D804-3712-4DA4-8225-894F62D88972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42465-620C-45C5-8955-695CE5F698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4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 Slide Opt 1 Tagline">
  <p:cSld name="Presentation Title Slide Opt 1 Taglin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667" y="0"/>
            <a:ext cx="122236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914400" y="4184081"/>
            <a:ext cx="10363200" cy="6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914400" y="4973467"/>
            <a:ext cx="10363200" cy="12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192" y="826176"/>
            <a:ext cx="1942592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8755" y="826176"/>
            <a:ext cx="2592832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49508" y="826176"/>
            <a:ext cx="3153664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88995" y="826176"/>
            <a:ext cx="2609088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295888" y="826176"/>
            <a:ext cx="1999488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51947" y="5508531"/>
            <a:ext cx="1628452" cy="908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7484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 Slide Opt 1">
  <p:cSld name="Presentation Title Slide Opt 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667" y="0"/>
            <a:ext cx="122236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"/>
          <p:cNvSpPr txBox="1">
            <a:spLocks noGrp="1"/>
          </p:cNvSpPr>
          <p:nvPr>
            <p:ph type="ctrTitle"/>
          </p:nvPr>
        </p:nvSpPr>
        <p:spPr>
          <a:xfrm>
            <a:off x="914400" y="4184081"/>
            <a:ext cx="10363200" cy="6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914400" y="4973467"/>
            <a:ext cx="10363200" cy="12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34" name="Google Shape;34;p3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1948" y="5690007"/>
            <a:ext cx="1620953" cy="473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192" y="826176"/>
            <a:ext cx="1942592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58755" y="826176"/>
            <a:ext cx="2592832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49508" y="826176"/>
            <a:ext cx="3153664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88995" y="826176"/>
            <a:ext cx="2609088" cy="3218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295888" y="826176"/>
            <a:ext cx="1999488" cy="3218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1667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 Slide Opt 1 Editable">
  <p:cSld name="Presentation Title Slide Opt 1 Editabl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667" y="0"/>
            <a:ext cx="122236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45" name="Google Shape;45;p4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1948" y="5690007"/>
            <a:ext cx="1620953" cy="47331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4"/>
          <p:cNvSpPr>
            <a:spLocks noGrp="1"/>
          </p:cNvSpPr>
          <p:nvPr>
            <p:ph type="pic" idx="2"/>
          </p:nvPr>
        </p:nvSpPr>
        <p:spPr>
          <a:xfrm>
            <a:off x="0" y="870069"/>
            <a:ext cx="2438400" cy="2438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9" name="Google Shape;49;p4"/>
          <p:cNvSpPr>
            <a:spLocks noGrp="1"/>
          </p:cNvSpPr>
          <p:nvPr>
            <p:ph type="pic" idx="3"/>
          </p:nvPr>
        </p:nvSpPr>
        <p:spPr>
          <a:xfrm>
            <a:off x="2438400" y="870069"/>
            <a:ext cx="2438400" cy="2438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0" name="Google Shape;50;p4"/>
          <p:cNvSpPr>
            <a:spLocks noGrp="1"/>
          </p:cNvSpPr>
          <p:nvPr>
            <p:ph type="pic" idx="4"/>
          </p:nvPr>
        </p:nvSpPr>
        <p:spPr>
          <a:xfrm>
            <a:off x="4876800" y="870069"/>
            <a:ext cx="2438400" cy="24384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1" name="Google Shape;51;p4"/>
          <p:cNvSpPr>
            <a:spLocks noGrp="1"/>
          </p:cNvSpPr>
          <p:nvPr>
            <p:ph type="pic" idx="5"/>
          </p:nvPr>
        </p:nvSpPr>
        <p:spPr>
          <a:xfrm>
            <a:off x="7315200" y="870069"/>
            <a:ext cx="2438400" cy="24384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2" name="Google Shape;52;p4"/>
          <p:cNvSpPr>
            <a:spLocks noGrp="1"/>
          </p:cNvSpPr>
          <p:nvPr>
            <p:ph type="pic" idx="6"/>
          </p:nvPr>
        </p:nvSpPr>
        <p:spPr>
          <a:xfrm>
            <a:off x="9753600" y="870069"/>
            <a:ext cx="2438400" cy="243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ctrTitle"/>
          </p:nvPr>
        </p:nvSpPr>
        <p:spPr>
          <a:xfrm>
            <a:off x="914400" y="4184081"/>
            <a:ext cx="10363200" cy="6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subTitle" idx="1"/>
          </p:nvPr>
        </p:nvSpPr>
        <p:spPr>
          <a:xfrm>
            <a:off x="914400" y="4973467"/>
            <a:ext cx="10363200" cy="12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881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 Slide Opt 1 Editable Tagline">
  <p:cSld name="Presentation Title Slide Opt 1 Editable Taglin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667" y="0"/>
            <a:ext cx="122236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58" name="Google Shape;58;p5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5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5"/>
          <p:cNvSpPr>
            <a:spLocks noGrp="1"/>
          </p:cNvSpPr>
          <p:nvPr>
            <p:ph type="pic" idx="2"/>
          </p:nvPr>
        </p:nvSpPr>
        <p:spPr>
          <a:xfrm>
            <a:off x="0" y="870069"/>
            <a:ext cx="2438400" cy="2438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1" name="Google Shape;61;p5"/>
          <p:cNvSpPr>
            <a:spLocks noGrp="1"/>
          </p:cNvSpPr>
          <p:nvPr>
            <p:ph type="pic" idx="3"/>
          </p:nvPr>
        </p:nvSpPr>
        <p:spPr>
          <a:xfrm>
            <a:off x="2438400" y="870069"/>
            <a:ext cx="2438400" cy="2438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2" name="Google Shape;62;p5"/>
          <p:cNvSpPr>
            <a:spLocks noGrp="1"/>
          </p:cNvSpPr>
          <p:nvPr>
            <p:ph type="pic" idx="4"/>
          </p:nvPr>
        </p:nvSpPr>
        <p:spPr>
          <a:xfrm>
            <a:off x="4876800" y="870069"/>
            <a:ext cx="2438400" cy="2438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3" name="Google Shape;63;p5"/>
          <p:cNvSpPr>
            <a:spLocks noGrp="1"/>
          </p:cNvSpPr>
          <p:nvPr>
            <p:ph type="pic" idx="5"/>
          </p:nvPr>
        </p:nvSpPr>
        <p:spPr>
          <a:xfrm>
            <a:off x="7315200" y="870069"/>
            <a:ext cx="2438400" cy="24384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4" name="Google Shape;64;p5"/>
          <p:cNvSpPr>
            <a:spLocks noGrp="1"/>
          </p:cNvSpPr>
          <p:nvPr>
            <p:ph type="pic" idx="6"/>
          </p:nvPr>
        </p:nvSpPr>
        <p:spPr>
          <a:xfrm>
            <a:off x="9753600" y="870069"/>
            <a:ext cx="2438400" cy="243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373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ctrTitle"/>
          </p:nvPr>
        </p:nvSpPr>
        <p:spPr>
          <a:xfrm>
            <a:off x="914400" y="4184081"/>
            <a:ext cx="10363200" cy="69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subTitle" idx="1"/>
          </p:nvPr>
        </p:nvSpPr>
        <p:spPr>
          <a:xfrm>
            <a:off x="914400" y="4973467"/>
            <a:ext cx="10363200" cy="1275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89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377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566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754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5943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131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32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509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7" name="Google Shape;67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51947" y="5508531"/>
            <a:ext cx="1628452" cy="908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14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Title Slide Opt 1" type="secHead">
  <p:cSld name="Divider Title Slide Opt 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667" y="0"/>
            <a:ext cx="122236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831851" y="3262831"/>
            <a:ext cx="10515600" cy="827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1"/>
          </p:nvPr>
        </p:nvSpPr>
        <p:spPr>
          <a:xfrm>
            <a:off x="831851" y="4117577"/>
            <a:ext cx="10515600" cy="67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Google Shape;72;p6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73" name="Google Shape;73;p6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6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1948" y="5690007"/>
            <a:ext cx="1620953" cy="473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151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 Slide Opt 2">
  <p:cSld name="Presentation Title Slide Opt 2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7"/>
          <p:cNvPicPr preferRelativeResize="0"/>
          <p:nvPr/>
        </p:nvPicPr>
        <p:blipFill rotWithShape="1">
          <a:blip r:embed="rId2">
            <a:alphaModFix amt="50000"/>
          </a:blip>
          <a:srcRect l="10600" t="25000"/>
          <a:stretch/>
        </p:blipFill>
        <p:spPr>
          <a:xfrm rot="10800000" flipH="1">
            <a:off x="-31667" y="-2"/>
            <a:ext cx="122236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831851" y="3262831"/>
            <a:ext cx="10515600" cy="827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831851" y="4117577"/>
            <a:ext cx="10515600" cy="67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Google Shape;80;p7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81" name="Google Shape;81;p7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1948" y="5690007"/>
            <a:ext cx="1620953" cy="473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37289" y="470090"/>
            <a:ext cx="1209329" cy="122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41878" y="1095103"/>
            <a:ext cx="1790737" cy="1808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7"/>
          <p:cNvPicPr preferRelativeResize="0"/>
          <p:nvPr/>
        </p:nvPicPr>
        <p:blipFill rotWithShape="1">
          <a:blip r:embed="rId7">
            <a:alphaModFix/>
          </a:blip>
          <a:srcRect l="7771" t="7771"/>
          <a:stretch/>
        </p:blipFill>
        <p:spPr>
          <a:xfrm>
            <a:off x="-3725" y="-4064"/>
            <a:ext cx="3112713" cy="3174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00091" y="2785395"/>
            <a:ext cx="2191909" cy="25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7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57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Title Slide Opt 2">
  <p:cSld name="Divider Title Slide Opt 2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8"/>
          <p:cNvPicPr preferRelativeResize="0"/>
          <p:nvPr/>
        </p:nvPicPr>
        <p:blipFill rotWithShape="1">
          <a:blip r:embed="rId2">
            <a:alphaModFix amt="50000"/>
          </a:blip>
          <a:srcRect l="10600" t="25000"/>
          <a:stretch/>
        </p:blipFill>
        <p:spPr>
          <a:xfrm rot="10800000" flipH="1">
            <a:off x="-31667" y="-2"/>
            <a:ext cx="12223667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8"/>
          <p:cNvSpPr txBox="1">
            <a:spLocks noGrp="1"/>
          </p:cNvSpPr>
          <p:nvPr>
            <p:ph type="title"/>
          </p:nvPr>
        </p:nvSpPr>
        <p:spPr>
          <a:xfrm>
            <a:off x="831851" y="3262831"/>
            <a:ext cx="10515600" cy="827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4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1" name="Google Shape;91;p8"/>
          <p:cNvSpPr txBox="1">
            <a:spLocks noGrp="1"/>
          </p:cNvSpPr>
          <p:nvPr>
            <p:ph type="body" idx="1"/>
          </p:nvPr>
        </p:nvSpPr>
        <p:spPr>
          <a:xfrm>
            <a:off x="831851" y="4117577"/>
            <a:ext cx="10515600" cy="67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5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Google Shape;92;p8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93" name="Google Shape;93;p8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8"/>
          <p:cNvPicPr preferRelativeResize="0"/>
          <p:nvPr/>
        </p:nvPicPr>
        <p:blipFill rotWithShape="1">
          <a:blip r:embed="rId3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1948" y="5690007"/>
            <a:ext cx="1620953" cy="473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47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Blank">
  <p:cSld name="Title Only 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10515600" cy="3943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Google Shape;99;p9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00" name="Google Shape;100;p9"/>
          <p:cNvSpPr txBox="1">
            <a:spLocks noGrp="1"/>
          </p:cNvSpPr>
          <p:nvPr>
            <p:ph type="body" idx="2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959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" name="Google Shape;104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5" name="Google Shape;105;p10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06" name="Google Shape;106;p10"/>
          <p:cNvSpPr txBox="1">
            <a:spLocks noGrp="1"/>
          </p:cNvSpPr>
          <p:nvPr>
            <p:ph type="body" idx="3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837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ntent">
  <p:cSld name="One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11"/>
          <p:cNvSpPr txBox="1">
            <a:spLocks noGrp="1"/>
          </p:cNvSpPr>
          <p:nvPr>
            <p:ph type="body" idx="1"/>
          </p:nvPr>
        </p:nvSpPr>
        <p:spPr>
          <a:xfrm>
            <a:off x="6172200" y="1825626"/>
            <a:ext cx="5181600" cy="379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Google Shape;110;p11"/>
          <p:cNvSpPr txBox="1">
            <a:spLocks noGrp="1"/>
          </p:cNvSpPr>
          <p:nvPr>
            <p:ph type="body" idx="2"/>
          </p:nvPr>
        </p:nvSpPr>
        <p:spPr>
          <a:xfrm>
            <a:off x="838200" y="1825625"/>
            <a:ext cx="5181600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1" name="Google Shape;111;p11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12" name="Google Shape;112;p11"/>
          <p:cNvSpPr txBox="1">
            <a:spLocks noGrp="1"/>
          </p:cNvSpPr>
          <p:nvPr>
            <p:ph type="body" idx="3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893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6172200" y="3792802"/>
            <a:ext cx="5181600" cy="182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Google Shape;116;p12"/>
          <p:cNvSpPr txBox="1">
            <a:spLocks noGrp="1"/>
          </p:cNvSpPr>
          <p:nvPr>
            <p:ph type="body" idx="2"/>
          </p:nvPr>
        </p:nvSpPr>
        <p:spPr>
          <a:xfrm>
            <a:off x="838200" y="1825625"/>
            <a:ext cx="5181600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7" name="Google Shape;117;p12"/>
          <p:cNvSpPr txBox="1">
            <a:spLocks noGrp="1"/>
          </p:cNvSpPr>
          <p:nvPr>
            <p:ph type="body" idx="3"/>
          </p:nvPr>
        </p:nvSpPr>
        <p:spPr>
          <a:xfrm>
            <a:off x="6172200" y="1825626"/>
            <a:ext cx="5181600" cy="182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8" name="Google Shape;118;p12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19" name="Google Shape;119;p12"/>
          <p:cNvSpPr txBox="1">
            <a:spLocks noGrp="1"/>
          </p:cNvSpPr>
          <p:nvPr>
            <p:ph type="body" idx="4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64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body" idx="1"/>
          </p:nvPr>
        </p:nvSpPr>
        <p:spPr>
          <a:xfrm>
            <a:off x="6172200" y="2837469"/>
            <a:ext cx="5181600" cy="2780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3" name="Google Shape;123;p13"/>
          <p:cNvSpPr txBox="1">
            <a:spLocks noGrp="1"/>
          </p:cNvSpPr>
          <p:nvPr>
            <p:ph type="body" idx="2"/>
          </p:nvPr>
        </p:nvSpPr>
        <p:spPr>
          <a:xfrm>
            <a:off x="838200" y="1825625"/>
            <a:ext cx="5181600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Google Shape;124;p13"/>
          <p:cNvSpPr txBox="1">
            <a:spLocks noGrp="1"/>
          </p:cNvSpPr>
          <p:nvPr>
            <p:ph type="body" idx="3"/>
          </p:nvPr>
        </p:nvSpPr>
        <p:spPr>
          <a:xfrm>
            <a:off x="6172200" y="1825625"/>
            <a:ext cx="5181600" cy="101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5" name="Google Shape;125;p13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26" name="Google Shape;126;p13"/>
          <p:cNvSpPr txBox="1">
            <a:spLocks noGrp="1"/>
          </p:cNvSpPr>
          <p:nvPr>
            <p:ph type="body" idx="4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214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, Text, Bullets">
  <p:cSld name="Content, Text, Bulle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body" idx="1"/>
          </p:nvPr>
        </p:nvSpPr>
        <p:spPr>
          <a:xfrm>
            <a:off x="838200" y="1815898"/>
            <a:ext cx="5181600" cy="3802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0" name="Google Shape;130;p14"/>
          <p:cNvSpPr txBox="1">
            <a:spLocks noGrp="1"/>
          </p:cNvSpPr>
          <p:nvPr>
            <p:ph type="body" idx="2"/>
          </p:nvPr>
        </p:nvSpPr>
        <p:spPr>
          <a:xfrm>
            <a:off x="6172200" y="2837469"/>
            <a:ext cx="5181600" cy="2780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1" name="Google Shape;131;p14"/>
          <p:cNvSpPr txBox="1">
            <a:spLocks noGrp="1"/>
          </p:cNvSpPr>
          <p:nvPr>
            <p:ph type="body" idx="3"/>
          </p:nvPr>
        </p:nvSpPr>
        <p:spPr>
          <a:xfrm>
            <a:off x="6172200" y="1825625"/>
            <a:ext cx="5181600" cy="101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2" name="Google Shape;132;p14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33" name="Google Shape;133;p14"/>
          <p:cNvSpPr txBox="1">
            <a:spLocks noGrp="1"/>
          </p:cNvSpPr>
          <p:nvPr>
            <p:ph type="body" idx="4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6542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ntent">
  <p:cSld name="Three Conten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body" idx="1"/>
          </p:nvPr>
        </p:nvSpPr>
        <p:spPr>
          <a:xfrm>
            <a:off x="6172200" y="3807094"/>
            <a:ext cx="5181600" cy="1811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7" name="Google Shape;137;p15"/>
          <p:cNvSpPr txBox="1">
            <a:spLocks noGrp="1"/>
          </p:cNvSpPr>
          <p:nvPr>
            <p:ph type="body" idx="2"/>
          </p:nvPr>
        </p:nvSpPr>
        <p:spPr>
          <a:xfrm>
            <a:off x="838200" y="1825626"/>
            <a:ext cx="5181600" cy="1833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8" name="Google Shape;138;p15"/>
          <p:cNvSpPr txBox="1">
            <a:spLocks noGrp="1"/>
          </p:cNvSpPr>
          <p:nvPr>
            <p:ph type="body" idx="3"/>
          </p:nvPr>
        </p:nvSpPr>
        <p:spPr>
          <a:xfrm>
            <a:off x="6172200" y="1847706"/>
            <a:ext cx="5181600" cy="1811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9" name="Google Shape;139;p15"/>
          <p:cNvSpPr txBox="1">
            <a:spLocks noGrp="1"/>
          </p:cNvSpPr>
          <p:nvPr>
            <p:ph type="body" idx="4"/>
          </p:nvPr>
        </p:nvSpPr>
        <p:spPr>
          <a:xfrm>
            <a:off x="838200" y="3807094"/>
            <a:ext cx="5181600" cy="1811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0" name="Google Shape;140;p15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5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9753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body" idx="1"/>
          </p:nvPr>
        </p:nvSpPr>
        <p:spPr>
          <a:xfrm>
            <a:off x="838202" y="1825625"/>
            <a:ext cx="4026031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5" name="Google Shape;145;p16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46" name="Google Shape;146;p16"/>
          <p:cNvSpPr txBox="1">
            <a:spLocks noGrp="1"/>
          </p:cNvSpPr>
          <p:nvPr>
            <p:ph type="body" idx="2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6185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with Caption">
  <p:cSld name="Photo with Caption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body" idx="1"/>
          </p:nvPr>
        </p:nvSpPr>
        <p:spPr>
          <a:xfrm>
            <a:off x="6172200" y="1825625"/>
            <a:ext cx="5181600" cy="3792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2"/>
          </p:nvPr>
        </p:nvSpPr>
        <p:spPr>
          <a:xfrm>
            <a:off x="838200" y="4788817"/>
            <a:ext cx="5181600" cy="829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1" name="Google Shape;151;p17"/>
          <p:cNvSpPr>
            <a:spLocks noGrp="1"/>
          </p:cNvSpPr>
          <p:nvPr>
            <p:ph type="pic" idx="3"/>
          </p:nvPr>
        </p:nvSpPr>
        <p:spPr>
          <a:xfrm>
            <a:off x="838200" y="1825626"/>
            <a:ext cx="5181600" cy="2963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53" name="Google Shape;153;p17"/>
          <p:cNvSpPr txBox="1">
            <a:spLocks noGrp="1"/>
          </p:cNvSpPr>
          <p:nvPr>
            <p:ph type="body" idx="4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78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Bullets">
  <p:cSld name="Text, Bullet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19"/>
          <p:cNvSpPr txBox="1">
            <a:spLocks noGrp="1"/>
          </p:cNvSpPr>
          <p:nvPr>
            <p:ph type="body" idx="1"/>
          </p:nvPr>
        </p:nvSpPr>
        <p:spPr>
          <a:xfrm>
            <a:off x="838200" y="2837467"/>
            <a:ext cx="10515600" cy="213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9" name="Google Shape;159;p19"/>
          <p:cNvSpPr txBox="1">
            <a:spLocks noGrp="1"/>
          </p:cNvSpPr>
          <p:nvPr>
            <p:ph type="body" idx="2"/>
          </p:nvPr>
        </p:nvSpPr>
        <p:spPr>
          <a:xfrm>
            <a:off x="838200" y="1825625"/>
            <a:ext cx="10515600" cy="1011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0" name="Google Shape;160;p19"/>
          <p:cNvSpPr txBox="1">
            <a:spLocks noGrp="1"/>
          </p:cNvSpPr>
          <p:nvPr>
            <p:ph type="body" idx="3"/>
          </p:nvPr>
        </p:nvSpPr>
        <p:spPr>
          <a:xfrm>
            <a:off x="838200" y="4977353"/>
            <a:ext cx="10515600" cy="66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000" b="1" i="1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9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62" name="Google Shape;162;p19"/>
          <p:cNvSpPr txBox="1">
            <a:spLocks noGrp="1"/>
          </p:cNvSpPr>
          <p:nvPr>
            <p:ph type="body" idx="4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4279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Bullets, Content">
  <p:cSld name="Text, Bullets, Conten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34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body" idx="1"/>
          </p:nvPr>
        </p:nvSpPr>
        <p:spPr>
          <a:xfrm>
            <a:off x="838200" y="4006392"/>
            <a:ext cx="5181600" cy="1611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448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6" name="Google Shape;166;p20"/>
          <p:cNvSpPr txBox="1">
            <a:spLocks noGrp="1"/>
          </p:cNvSpPr>
          <p:nvPr>
            <p:ph type="body" idx="2"/>
          </p:nvPr>
        </p:nvSpPr>
        <p:spPr>
          <a:xfrm>
            <a:off x="838200" y="1825625"/>
            <a:ext cx="10515600" cy="2075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7" name="Google Shape;167;p20"/>
          <p:cNvSpPr>
            <a:spLocks noGrp="1"/>
          </p:cNvSpPr>
          <p:nvPr>
            <p:ph type="pic" idx="3"/>
          </p:nvPr>
        </p:nvSpPr>
        <p:spPr>
          <a:xfrm>
            <a:off x="6172200" y="4006391"/>
            <a:ext cx="5181600" cy="1611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Merriweather Sans"/>
              <a:buNone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sp>
        <p:nvSpPr>
          <p:cNvPr id="169" name="Google Shape;169;p20"/>
          <p:cNvSpPr txBox="1">
            <a:spLocks noGrp="1"/>
          </p:cNvSpPr>
          <p:nvPr>
            <p:ph type="body" idx="4"/>
          </p:nvPr>
        </p:nvSpPr>
        <p:spPr>
          <a:xfrm>
            <a:off x="838200" y="1106197"/>
            <a:ext cx="10515600" cy="35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None/>
              <a:defRPr sz="24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219170" marR="0" lvl="1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754" marR="0" lvl="2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8339" marR="0" lvl="3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7924" marR="0" lvl="4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0183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32CE-F241-4EC6-8E9B-2391530B9D49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DD85D-8F9C-47CA-9AB0-25A8818ABF5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6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38150"/>
            <a:ext cx="109728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t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idx="1"/>
          </p:nvPr>
        </p:nvSpPr>
        <p:spPr bwMode="auto">
          <a:xfrm>
            <a:off x="609600" y="1600200"/>
            <a:ext cx="1097280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15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1625600" y="6172201"/>
            <a:ext cx="416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BF7532CE-F241-4EC6-8E9B-2391530B9D49}" type="datetimeFigureOut">
              <a:rPr lang="en-US" smtClean="0"/>
              <a:t>12/5/2022</a:t>
            </a:fld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711200" y="6172201"/>
            <a:ext cx="914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3DDD85D-8F9C-47CA-9AB0-25A8818ABF5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1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1400"/>
              <a:buFont typeface="Calibri"/>
              <a:buNone/>
              <a:defRPr sz="255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4288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337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66A1"/>
              </a:buClr>
              <a:buSzPts val="1650"/>
              <a:buFont typeface="Merriweather Sans"/>
              <a:buChar char="▸"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Merriweather Sans"/>
              <a:buChar char="-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Noto Sans Symbols"/>
              <a:buChar char="▪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66A1"/>
              </a:buClr>
              <a:buSzPts val="1350"/>
              <a:buFont typeface="Courier New"/>
              <a:buChar char="o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513762" y="6205392"/>
            <a:ext cx="6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Aft>
                  <a:spcPts val="0"/>
                </a:spcAft>
              </a:pPr>
              <a:t>‹Nr.›</a:t>
            </a:fld>
            <a:endParaRPr lang="en-US"/>
          </a:p>
        </p:txBody>
      </p:sp>
      <p:pic>
        <p:nvPicPr>
          <p:cNvPr id="13" name="Google Shape;13;p1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151948" y="5690007"/>
            <a:ext cx="1620953" cy="473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/>
          <p:cNvPicPr preferRelativeResize="0"/>
          <p:nvPr/>
        </p:nvPicPr>
        <p:blipFill rotWithShape="1">
          <a:blip r:embed="rId24">
            <a:alphaModFix/>
          </a:blip>
          <a:srcRect l="1496" t="9657"/>
          <a:stretch/>
        </p:blipFill>
        <p:spPr>
          <a:xfrm rot="10800000" flipH="1">
            <a:off x="0" y="6003833"/>
            <a:ext cx="12192000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"/>
          <p:cNvPicPr preferRelativeResize="0"/>
          <p:nvPr/>
        </p:nvPicPr>
        <p:blipFill rotWithShape="1">
          <a:blip r:embed="rId24">
            <a:alphaModFix/>
          </a:blip>
          <a:srcRect l="1496" t="9657"/>
          <a:stretch/>
        </p:blipFill>
        <p:spPr>
          <a:xfrm flipH="1">
            <a:off x="0" y="-27990"/>
            <a:ext cx="12192000" cy="854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8932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9" r:id="rId17"/>
    <p:sldLayoutId id="2147483690" r:id="rId18"/>
    <p:sldLayoutId id="2147483692" r:id="rId19"/>
    <p:sldLayoutId id="2147483693" r:id="rId20"/>
    <p:sldLayoutId id="2147483694" r:id="rId2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publication-recommender.ieee.org/home" TargetMode="Externa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browse/periodicals/title?refinements=Publisher:IEEE&amp;showActiveTitlesOnly=tru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ieee.org/index.php/for-authors/article-processing-charges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open.ieee.org/for-institutions/institutional-partners/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open.ieee.org/for-institutions/institutional-partners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authorcenter.ieee.org/" TargetMode="External"/><Relationship Id="rId2" Type="http://schemas.openxmlformats.org/officeDocument/2006/relationships/hyperlink" Target="https://open.ieee.org/" TargetMode="External"/><Relationship Id="rId1" Type="http://schemas.openxmlformats.org/officeDocument/2006/relationships/slideLayout" Target="../slideLayouts/slideLayout20.xml"/><Relationship Id="rId5" Type="http://schemas.openxmlformats.org/officeDocument/2006/relationships/hyperlink" Target="https://publication-recommender.ieee.org/" TargetMode="External"/><Relationship Id="rId4" Type="http://schemas.openxmlformats.org/officeDocument/2006/relationships/hyperlink" Target="https://ieeexplore.iee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1440" y="1459075"/>
            <a:ext cx="9144000" cy="1550825"/>
          </a:xfrm>
        </p:spPr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Open Access at IEEE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1300" y="3009900"/>
            <a:ext cx="8994140" cy="120961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Workflow for Authors</a:t>
            </a:r>
          </a:p>
        </p:txBody>
      </p:sp>
      <p:pic>
        <p:nvPicPr>
          <p:cNvPr id="9" name="Google Shape;26;p5">
            <a:extLst>
              <a:ext uri="{FF2B5EF4-FFF2-40B4-BE49-F238E27FC236}">
                <a16:creationId xmlns:a16="http://schemas.microsoft.com/office/drawing/2014/main" id="{6E801D29-8827-4CBF-BDE1-B73AB3819FB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5850" y="1929713"/>
            <a:ext cx="1802450" cy="1888275"/>
          </a:xfrm>
          <a:prstGeom prst="rect">
            <a:avLst/>
          </a:prstGeom>
          <a:noFill/>
          <a:ln w="28575" cap="flat" cmpd="sng">
            <a:solidFill>
              <a:srgbClr val="0066A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11C71-582B-47B9-8D8C-B2817B1599D4}"/>
              </a:ext>
            </a:extLst>
          </p:cNvPr>
          <p:cNvSpPr txBox="1"/>
          <p:nvPr/>
        </p:nvSpPr>
        <p:spPr>
          <a:xfrm>
            <a:off x="549828" y="5044982"/>
            <a:ext cx="68408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Navigating the open access publication process </a:t>
            </a:r>
            <a:r>
              <a:rPr lang="en-US" sz="2000" dirty="0">
                <a:solidFill>
                  <a:schemeClr val="tx1"/>
                </a:solidFill>
              </a:rPr>
              <a:t>from submission to acceptance to OA funding</a:t>
            </a:r>
          </a:p>
        </p:txBody>
      </p:sp>
    </p:spTree>
    <p:extLst>
      <p:ext uri="{BB962C8B-B14F-4D97-AF65-F5344CB8AC3E}">
        <p14:creationId xmlns:p14="http://schemas.microsoft.com/office/powerpoint/2010/main" val="337039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Author Process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883378"/>
            <a:ext cx="9144000" cy="137442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Submission, acceptance and funding</a:t>
            </a:r>
          </a:p>
        </p:txBody>
      </p:sp>
    </p:spTree>
    <p:extLst>
      <p:ext uri="{BB962C8B-B14F-4D97-AF65-F5344CB8AC3E}">
        <p14:creationId xmlns:p14="http://schemas.microsoft.com/office/powerpoint/2010/main" val="2543170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A0468-2C9C-4EF0-8DD7-F5F2FAB9C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+mj-lt"/>
              </a:rPr>
              <a:t>Submission – Step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C64D3-EF88-481E-8F58-B0403D60F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33475"/>
            <a:ext cx="10972800" cy="4875213"/>
          </a:xfrm>
        </p:spPr>
        <p:txBody>
          <a:bodyPr/>
          <a:lstStyle/>
          <a:p>
            <a:pPr marL="123825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IEEE Publication Recommender helps authors find the most suitable journal and displays journal’s OA Status with submission URL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E53E6C-EFA9-4354-8CCF-391600DA8F76}"/>
              </a:ext>
            </a:extLst>
          </p:cNvPr>
          <p:cNvSpPr/>
          <p:nvPr/>
        </p:nvSpPr>
        <p:spPr>
          <a:xfrm>
            <a:off x="6764913" y="62431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https://publication-recommender.ieee.org/home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CDEE37-0359-4CB9-AB45-86C4589D25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1313" r="10000" b="17172"/>
          <a:stretch/>
        </p:blipFill>
        <p:spPr>
          <a:xfrm>
            <a:off x="443367" y="2632389"/>
            <a:ext cx="7399352" cy="3678887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9A6ABC-F638-497A-AB84-7F32D3D190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" t="6707" r="913"/>
          <a:stretch/>
        </p:blipFill>
        <p:spPr>
          <a:xfrm>
            <a:off x="6283404" y="3451539"/>
            <a:ext cx="5872682" cy="2677956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  <p:sp>
        <p:nvSpPr>
          <p:cNvPr id="7" name="Up Arrow 6">
            <a:extLst>
              <a:ext uri="{FF2B5EF4-FFF2-40B4-BE49-F238E27FC236}">
                <a16:creationId xmlns:a16="http://schemas.microsoft.com/office/drawing/2014/main" id="{9B5D3A74-C9B5-4907-8ED9-4C9CA575DC8F}"/>
              </a:ext>
            </a:extLst>
          </p:cNvPr>
          <p:cNvSpPr/>
          <p:nvPr/>
        </p:nvSpPr>
        <p:spPr>
          <a:xfrm rot="8191265">
            <a:off x="8803944" y="2369674"/>
            <a:ext cx="387005" cy="1962119"/>
          </a:xfrm>
          <a:prstGeom prst="upArrow">
            <a:avLst>
              <a:gd name="adj1" fmla="val 29642"/>
              <a:gd name="adj2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409D15-0113-4AA6-96E8-200BCE00E841}"/>
              </a:ext>
            </a:extLst>
          </p:cNvPr>
          <p:cNvSpPr txBox="1"/>
          <p:nvPr/>
        </p:nvSpPr>
        <p:spPr>
          <a:xfrm>
            <a:off x="7381272" y="2242668"/>
            <a:ext cx="3886803" cy="278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Note: Open Access status clearly displayed in results.</a:t>
            </a:r>
          </a:p>
        </p:txBody>
      </p:sp>
    </p:spTree>
    <p:extLst>
      <p:ext uri="{BB962C8B-B14F-4D97-AF65-F5344CB8AC3E}">
        <p14:creationId xmlns:p14="http://schemas.microsoft.com/office/powerpoint/2010/main" val="98135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4A640-F307-4D4A-A78E-3FF9F7C17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+mj-lt"/>
              </a:rPr>
              <a:t>Submission – Step 1 – in IEEE </a:t>
            </a:r>
            <a:r>
              <a:rPr lang="en-US" sz="2800" i="1" dirty="0">
                <a:latin typeface="+mj-lt"/>
              </a:rPr>
              <a:t>Xplore</a:t>
            </a: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4AEFE0-60BF-4A31-9AE0-6E57B10E5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919"/>
          <a:stretch/>
        </p:blipFill>
        <p:spPr>
          <a:xfrm>
            <a:off x="152400" y="927894"/>
            <a:ext cx="9862457" cy="54919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F64A3E-801E-45DF-A18B-ED901F57CD6B}"/>
              </a:ext>
            </a:extLst>
          </p:cNvPr>
          <p:cNvSpPr txBox="1"/>
          <p:nvPr/>
        </p:nvSpPr>
        <p:spPr>
          <a:xfrm>
            <a:off x="5337495" y="1438522"/>
            <a:ext cx="609460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https://ieeexplore.ieee.org/browse/periodicals/title?refinements=Publisher:IEEE&amp;showActiveTitlesOnly=true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858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9F92A-617E-4EA5-9AE3-F23E5B99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+mj-lt"/>
              </a:rPr>
              <a:t>Submission – Step 1 – in IEEE </a:t>
            </a:r>
            <a:r>
              <a:rPr lang="en-US" sz="2800" i="1" dirty="0">
                <a:latin typeface="+mj-lt"/>
              </a:rPr>
              <a:t>Xplore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A9E2A1-0EE5-4DC0-9D1B-A89ACFDD7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77" y="927895"/>
            <a:ext cx="9673795" cy="558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Submission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5127"/>
            <a:ext cx="10972800" cy="473356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corresponding author will complete the submission process.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submitting to </a:t>
            </a:r>
            <a:r>
              <a:rPr lang="en-US" sz="33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fully OA journals </a:t>
            </a:r>
            <a:r>
              <a:rPr lang="en-US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be asked to accept OA terms and charges during Step 1.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submitting to </a:t>
            </a:r>
            <a:r>
              <a:rPr lang="en-US" sz="33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hybrid journals </a:t>
            </a:r>
            <a:r>
              <a:rPr lang="en-US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not be asked to select OA until after acceptance.</a:t>
            </a:r>
          </a:p>
        </p:txBody>
      </p:sp>
    </p:spTree>
    <p:extLst>
      <p:ext uri="{BB962C8B-B14F-4D97-AF65-F5344CB8AC3E}">
        <p14:creationId xmlns:p14="http://schemas.microsoft.com/office/powerpoint/2010/main" val="523831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Submission – Step 1 – Fully OA journal</a:t>
            </a:r>
          </a:p>
        </p:txBody>
      </p:sp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036827E-5D06-4B41-92F1-6A5B4F82B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" t="7902" r="1193" b="2184"/>
          <a:stretch/>
        </p:blipFill>
        <p:spPr>
          <a:xfrm>
            <a:off x="4544907" y="1252962"/>
            <a:ext cx="7404684" cy="30904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Up Arrow 4"/>
          <p:cNvSpPr/>
          <p:nvPr/>
        </p:nvSpPr>
        <p:spPr>
          <a:xfrm rot="16029618" flipH="1">
            <a:off x="7323146" y="2246234"/>
            <a:ext cx="471234" cy="760250"/>
          </a:xfrm>
          <a:prstGeom prst="upArrow">
            <a:avLst>
              <a:gd name="adj1" fmla="val 29642"/>
              <a:gd name="adj2" fmla="val 5000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50095" y="2367294"/>
            <a:ext cx="3514726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Note: There is some pricing variation among journals.</a:t>
            </a:r>
          </a:p>
          <a:p>
            <a:endParaRPr lang="en-US" sz="1000" dirty="0"/>
          </a:p>
          <a:p>
            <a:r>
              <a:rPr lang="en-US" sz="1000" dirty="0"/>
              <a:t>More detailed article processing charge (APC) information can be found at </a:t>
            </a:r>
            <a:r>
              <a:rPr lang="en-US" sz="1000" dirty="0">
                <a:hlinkClick r:id="rId3"/>
              </a:rPr>
              <a:t>https://open.ieee.org/index.php/for-authors/article-processing-charges/</a:t>
            </a:r>
            <a:r>
              <a:rPr lang="en-US" sz="10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54FCA6-8756-48D9-B1F0-D454ADC9FE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8"/>
          <a:stretch/>
        </p:blipFill>
        <p:spPr>
          <a:xfrm>
            <a:off x="381000" y="1125583"/>
            <a:ext cx="3936789" cy="4606833"/>
          </a:xfrm>
          <a:prstGeom prst="rect">
            <a:avLst/>
          </a:prstGeom>
          <a:ln w="12700">
            <a:solidFill>
              <a:schemeClr val="tx1">
                <a:lumMod val="50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DD49C5-624C-4BE2-AFC2-3245D92E4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104" y="4499364"/>
            <a:ext cx="3410930" cy="1837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8DBE4D-7AD9-4932-A698-BE54785FAF51}"/>
              </a:ext>
            </a:extLst>
          </p:cNvPr>
          <p:cNvSpPr txBox="1"/>
          <p:nvPr/>
        </p:nvSpPr>
        <p:spPr>
          <a:xfrm>
            <a:off x="8246415" y="5046327"/>
            <a:ext cx="2538281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The institutional partners list goes to </a:t>
            </a:r>
            <a:r>
              <a:rPr lang="en-US" sz="1100" dirty="0">
                <a:hlinkClick r:id="rId6"/>
              </a:rPr>
              <a:t>https://open.ieee.org/for-institutions/institutional-partners/</a:t>
            </a:r>
            <a:endParaRPr lang="en-US" sz="1100" dirty="0"/>
          </a:p>
        </p:txBody>
      </p:sp>
      <p:sp>
        <p:nvSpPr>
          <p:cNvPr id="18" name="Up Arrow 4">
            <a:extLst>
              <a:ext uri="{FF2B5EF4-FFF2-40B4-BE49-F238E27FC236}">
                <a16:creationId xmlns:a16="http://schemas.microsoft.com/office/drawing/2014/main" id="{F9AB57DD-F3C9-4EEE-A0A0-ADFCD1530E36}"/>
              </a:ext>
            </a:extLst>
          </p:cNvPr>
          <p:cNvSpPr/>
          <p:nvPr/>
        </p:nvSpPr>
        <p:spPr>
          <a:xfrm rot="13039556" flipH="1">
            <a:off x="8428649" y="4243741"/>
            <a:ext cx="471234" cy="760250"/>
          </a:xfrm>
          <a:prstGeom prst="upArrow">
            <a:avLst>
              <a:gd name="adj1" fmla="val 29642"/>
              <a:gd name="adj2" fmla="val 50000"/>
            </a:avLst>
          </a:prstGeom>
          <a:solidFill>
            <a:schemeClr val="accent1"/>
          </a:solidFill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1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process – Step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General requirements may vary journal to journal, but there are several key elements that are important to complete at this time to ensure proper Open Access processing later during publication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Assigning Authors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highlight>
                  <a:srgbClr val="FFFF00"/>
                </a:highlight>
              </a:rPr>
              <a:t>Identifying Institution</a:t>
            </a:r>
          </a:p>
        </p:txBody>
      </p:sp>
    </p:spTree>
    <p:extLst>
      <p:ext uri="{BB962C8B-B14F-4D97-AF65-F5344CB8AC3E}">
        <p14:creationId xmlns:p14="http://schemas.microsoft.com/office/powerpoint/2010/main" val="2582795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38150"/>
            <a:ext cx="11074400" cy="979488"/>
          </a:xfrm>
        </p:spPr>
        <p:txBody>
          <a:bodyPr/>
          <a:lstStyle/>
          <a:p>
            <a:r>
              <a:rPr lang="en-US" dirty="0"/>
              <a:t>Adding Authors During Submission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920" y="1417638"/>
            <a:ext cx="8253080" cy="43373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8131" y="1417638"/>
            <a:ext cx="2641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The corresponding author enters all co-author information.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If the co-author does not have an account, the corresponding author will create one, and add institution data.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b="1" u="sng" dirty="0">
                <a:solidFill>
                  <a:schemeClr val="tx1"/>
                </a:solidFill>
              </a:rPr>
              <a:t>The corresponding author’s institution data will be used to match the author with their institutional OA account.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Note: Some institutions will not fund publication if their institution is not listed first.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8163492" y="1672415"/>
            <a:ext cx="41245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PLEASE USE your INSTITUTIONAL EMAIL ADDRESS!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916449" y="2872744"/>
            <a:ext cx="450937" cy="4090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598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Ringgold During Submission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956" y="1323826"/>
            <a:ext cx="31044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Ringgold IDs are integrated in the submission system. 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b="1" dirty="0">
                <a:solidFill>
                  <a:schemeClr val="tx1"/>
                </a:solidFill>
              </a:rPr>
              <a:t>When adding an author’s institution information, the system will present the author with a list of institutions that most closely match what the author has entered.</a:t>
            </a:r>
          </a:p>
          <a:p>
            <a:endParaRPr lang="de-DE" sz="1800" b="1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If the author does not tie the affiliation to a Ringgold, a warning message appears.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65" y="1417638"/>
            <a:ext cx="6558878" cy="33580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680" y="3229595"/>
            <a:ext cx="3674306" cy="27807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Down Arrow 9"/>
          <p:cNvSpPr/>
          <p:nvPr/>
        </p:nvSpPr>
        <p:spPr>
          <a:xfrm rot="2711451">
            <a:off x="7193009" y="1986324"/>
            <a:ext cx="529702" cy="1837855"/>
          </a:xfrm>
          <a:prstGeom prst="downArrow">
            <a:avLst>
              <a:gd name="adj1" fmla="val 28549"/>
              <a:gd name="adj2" fmla="val 83472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81851" y="1487102"/>
            <a:ext cx="32374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PLEASE SELECT THE INSTITUTION NAME FROM THE DROPDOWN</a:t>
            </a:r>
            <a:endParaRPr lang="en-US" sz="20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181611" y="2577495"/>
            <a:ext cx="438411" cy="4090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69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Acceptance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5910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manuscript is accepted, the author will be prompted to upload the final files and choose a copyright license.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acceptance, </a:t>
            </a:r>
            <a:r>
              <a:rPr lang="en-US" sz="360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hybrid journal authors will choose whether to publish open </a:t>
            </a:r>
            <a:r>
              <a:rPr lang="en-US" sz="3600" dirty="0" err="1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access.Open</a:t>
            </a:r>
            <a:r>
              <a:rPr lang="en-US" sz="360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access is “opt-in” for hybrid titles. </a:t>
            </a:r>
          </a:p>
        </p:txBody>
      </p:sp>
    </p:spTree>
    <p:extLst>
      <p:ext uri="{BB962C8B-B14F-4D97-AF65-F5344CB8AC3E}">
        <p14:creationId xmlns:p14="http://schemas.microsoft.com/office/powerpoint/2010/main" val="907948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Post acceptance – hybrid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5424" y="1079157"/>
            <a:ext cx="3003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IEEE supports author choice when publishing in a hybrid journal.</a:t>
            </a:r>
          </a:p>
          <a:p>
            <a:endParaRPr lang="en-US" sz="16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6FA3DFB-D550-4B70-8A84-DFFF7479DA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2663" r="1388" b="3669"/>
          <a:stretch/>
        </p:blipFill>
        <p:spPr>
          <a:xfrm>
            <a:off x="355682" y="1155358"/>
            <a:ext cx="7845824" cy="3149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37AEEF-FFDF-4127-B6C8-F5FD00691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062" y="4130506"/>
            <a:ext cx="4743485" cy="25560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DE1A29-4635-4803-B316-675A1076BCBB}"/>
              </a:ext>
            </a:extLst>
          </p:cNvPr>
          <p:cNvSpPr txBox="1"/>
          <p:nvPr/>
        </p:nvSpPr>
        <p:spPr>
          <a:xfrm>
            <a:off x="3536398" y="4569431"/>
            <a:ext cx="271965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The institutional partners list goes to </a:t>
            </a:r>
            <a:r>
              <a:rPr lang="en-US" sz="1200" dirty="0">
                <a:hlinkClick r:id="rId4"/>
              </a:rPr>
              <a:t>https://open.ieee.org/for-institutions/institutional-partners/</a:t>
            </a:r>
            <a:endParaRPr lang="en-US" sz="1200" dirty="0"/>
          </a:p>
        </p:txBody>
      </p:sp>
      <p:sp>
        <p:nvSpPr>
          <p:cNvPr id="8" name="Up Arrow 4">
            <a:extLst>
              <a:ext uri="{FF2B5EF4-FFF2-40B4-BE49-F238E27FC236}">
                <a16:creationId xmlns:a16="http://schemas.microsoft.com/office/drawing/2014/main" id="{8567B454-56F3-49A9-A373-A5485D5D1713}"/>
              </a:ext>
            </a:extLst>
          </p:cNvPr>
          <p:cNvSpPr/>
          <p:nvPr/>
        </p:nvSpPr>
        <p:spPr>
          <a:xfrm rot="6938393" flipH="1">
            <a:off x="5940360" y="3308155"/>
            <a:ext cx="381121" cy="1971986"/>
          </a:xfrm>
          <a:prstGeom prst="upArrow">
            <a:avLst>
              <a:gd name="adj1" fmla="val 29642"/>
              <a:gd name="adj2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154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Post acceptance –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Authors publishing open access may choose between CC-BY or CC-BY NC-ND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40848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acceptance, authors will be prompted to choose their license using the Electronic Copyright Form (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eCF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publishing open access may choose between: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CC-BY 4.0 license (in which the author retains copyright and the article is published open access).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CC-BY NC-ND license (a more restrictive license than CC-BY in that the article may not be reused for commercial purposes, nor may the article be changed in any way.)</a:t>
            </a:r>
          </a:p>
          <a:p>
            <a:pPr marL="123825" indent="0">
              <a:lnSpc>
                <a:spcPct val="100000"/>
              </a:lnSpc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should confirm any license restrictions set by the institution.</a:t>
            </a:r>
          </a:p>
        </p:txBody>
      </p:sp>
    </p:spTree>
    <p:extLst>
      <p:ext uri="{BB962C8B-B14F-4D97-AF65-F5344CB8AC3E}">
        <p14:creationId xmlns:p14="http://schemas.microsoft.com/office/powerpoint/2010/main" val="4173511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D00E6-FD07-4334-B139-1ED48A9E8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Post acceptance – hybrid journal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41EFC2-20A6-4CC9-9A31-64E7A761B7A9}"/>
              </a:ext>
            </a:extLst>
          </p:cNvPr>
          <p:cNvSpPr txBox="1"/>
          <p:nvPr/>
        </p:nvSpPr>
        <p:spPr>
          <a:xfrm>
            <a:off x="1011627" y="1495425"/>
            <a:ext cx="367467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Authors who choose “traditional submission” in a hybrid title will receive an email informing them of the opportunity to publish OA if an active OA agreement is present based on the corresponding author’s affiliation.</a:t>
            </a:r>
          </a:p>
          <a:p>
            <a:endParaRPr lang="en-US" sz="2000" dirty="0"/>
          </a:p>
          <a:p>
            <a:r>
              <a:rPr lang="en-US" dirty="0"/>
              <a:t>Note: The email is sent only if the profile associated with the article is set a “Touch free” in RLSC.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209689-AEDF-46D4-A448-7B5FAC075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4"/>
          <a:stretch/>
        </p:blipFill>
        <p:spPr>
          <a:xfrm>
            <a:off x="4743450" y="1171486"/>
            <a:ext cx="7301046" cy="49816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27582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IEEE Electronic Copyright Form (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eCF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340157"/>
            <a:ext cx="34099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/>
              <a:t>Confirm that the article details are correct.</a:t>
            </a:r>
          </a:p>
          <a:p>
            <a:pPr marL="457200" indent="-457200">
              <a:buAutoNum type="arabicPeriod"/>
            </a:pPr>
            <a:r>
              <a:rPr lang="en-US" sz="2000" dirty="0"/>
              <a:t>Confirm the paper’s originality</a:t>
            </a:r>
          </a:p>
          <a:p>
            <a:pPr marL="457200" indent="-457200">
              <a:buAutoNum type="arabicPeriod"/>
            </a:pPr>
            <a:r>
              <a:rPr lang="en-US" sz="2000" dirty="0"/>
              <a:t>OA Authors must agree “to pay” an APC (Article Processing Charge)</a:t>
            </a:r>
          </a:p>
          <a:p>
            <a:pPr marL="457200" indent="-457200">
              <a:buAutoNum type="arabicPeriod"/>
            </a:pPr>
            <a:r>
              <a:rPr lang="en-US" sz="2000" dirty="0"/>
              <a:t>Select and sign CC-BY license type</a:t>
            </a:r>
          </a:p>
          <a:p>
            <a:pPr marL="457200" indent="-457200">
              <a:buAutoNum type="arabicPeriod"/>
            </a:pPr>
            <a:r>
              <a:rPr lang="en-US" sz="2000" dirty="0"/>
              <a:t>Download a copy of the agreement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C27697-4DE6-4292-B6A3-0F32CEEDDF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" t="7519" r="1025" b="8552"/>
          <a:stretch/>
        </p:blipFill>
        <p:spPr>
          <a:xfrm>
            <a:off x="4124324" y="1340157"/>
            <a:ext cx="7738136" cy="40116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2171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38150"/>
            <a:ext cx="11085095" cy="979488"/>
          </a:xfrm>
        </p:spPr>
        <p:txBody>
          <a:bodyPr/>
          <a:lstStyle/>
          <a:p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RightsLink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for Scientific Communications (RLSC) in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TouchFree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294135"/>
            <a:ext cx="10972801" cy="426972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open access charges are handled through CCC RLSC.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Authors do not need to request funding through RLSC (in </a:t>
            </a:r>
            <a:r>
              <a:rPr lang="en-US" sz="2800" b="1" dirty="0" err="1">
                <a:solidFill>
                  <a:schemeClr val="tx1"/>
                </a:solidFill>
              </a:rPr>
              <a:t>TouchFree</a:t>
            </a:r>
            <a:r>
              <a:rPr lang="en-US" sz="2800" b="1" dirty="0">
                <a:solidFill>
                  <a:schemeClr val="tx1"/>
                </a:solidFill>
              </a:rPr>
              <a:t> workflow) </a:t>
            </a:r>
            <a:r>
              <a:rPr lang="en-US" sz="2800" dirty="0">
                <a:solidFill>
                  <a:schemeClr val="tx1"/>
                </a:solidFill>
              </a:rPr>
              <a:t>as this is done when a match is made between the manuscript metadata and the institution’s profile in RLSC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 profiles are matched using author-provided affiliation data including email domains and/or Ringgold IDs. </a:t>
            </a:r>
          </a:p>
          <a:p>
            <a:pPr marL="123825" indent="0">
              <a:buNone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726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Approving requests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C6CAD8-DEE8-4191-91E4-3CFAA14408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6582" t="640" r="1557" b="1909"/>
          <a:stretch/>
        </p:blipFill>
        <p:spPr>
          <a:xfrm>
            <a:off x="2473573" y="1450692"/>
            <a:ext cx="3883681" cy="48545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542606" y="1450692"/>
            <a:ext cx="46848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author receives an email when the request is approved </a:t>
            </a:r>
            <a:br>
              <a:rPr lang="en-US" sz="3600" dirty="0"/>
            </a:br>
            <a:r>
              <a:rPr lang="en-US" sz="3600" dirty="0"/>
              <a:t>or denied by the admin.</a:t>
            </a:r>
          </a:p>
        </p:txBody>
      </p:sp>
    </p:spTree>
    <p:extLst>
      <p:ext uri="{BB962C8B-B14F-4D97-AF65-F5344CB8AC3E}">
        <p14:creationId xmlns:p14="http://schemas.microsoft.com/office/powerpoint/2010/main" val="2349597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additional assistance?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82754"/>
            <a:ext cx="10972800" cy="481965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IEEE Open Site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https://open.ieee.org/</a:t>
            </a:r>
            <a:endParaRPr lang="en-US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IEEE Author Center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https://ieeeauthorcenter.ieee.org/</a:t>
            </a:r>
            <a:endParaRPr lang="en-US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DE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IEEE Xplore Digital Library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https://ieeexplore.ieee.org/</a:t>
            </a:r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de-DE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IEEE Publications Recommender</a:t>
            </a:r>
          </a:p>
          <a:p>
            <a:pPr lvl="1"/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https://publication-recommender.ieee.org/</a:t>
            </a:r>
            <a:r>
              <a:rPr lang="en-US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de-DE" sz="2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de-DE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4201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1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759D2D3626034D8525D17E6F58DE7F" ma:contentTypeVersion="14" ma:contentTypeDescription="Create a new document." ma:contentTypeScope="" ma:versionID="2bc353f3e8c3c11ad52be8015725199f">
  <xsd:schema xmlns:xsd="http://www.w3.org/2001/XMLSchema" xmlns:xs="http://www.w3.org/2001/XMLSchema" xmlns:p="http://schemas.microsoft.com/office/2006/metadata/properties" xmlns:ns1="http://schemas.microsoft.com/sharepoint/v3" xmlns:ns3="55463c9b-1552-458e-a279-5bc0424f0964" xmlns:ns4="918d4ce6-b7f1-4ed6-8ace-7b59d49110de" targetNamespace="http://schemas.microsoft.com/office/2006/metadata/properties" ma:root="true" ma:fieldsID="cd9e9ba2f644daafa1998afaaf4f7df2" ns1:_="" ns3:_="" ns4:_="">
    <xsd:import namespace="http://schemas.microsoft.com/sharepoint/v3"/>
    <xsd:import namespace="55463c9b-1552-458e-a279-5bc0424f0964"/>
    <xsd:import namespace="918d4ce6-b7f1-4ed6-8ace-7b59d49110d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1:_ip_UnifiedCompliancePolicyProperties" minOccurs="0"/>
                <xsd:element ref="ns1:_ip_UnifiedCompliancePolicyUIAction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63c9b-1552-458e-a279-5bc0424f096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8d4ce6-b7f1-4ed6-8ace-7b59d49110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2754A3-0AE5-4250-AFCB-7032D4C144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5463c9b-1552-458e-a279-5bc0424f0964"/>
    <ds:schemaRef ds:uri="918d4ce6-b7f1-4ed6-8ace-7b59d49110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8138BE-0A63-447E-A025-83D4B25C0E9E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918d4ce6-b7f1-4ed6-8ace-7b59d49110de"/>
    <ds:schemaRef ds:uri="55463c9b-1552-458e-a279-5bc0424f0964"/>
  </ds:schemaRefs>
</ds:datastoreItem>
</file>

<file path=customXml/itemProps3.xml><?xml version="1.0" encoding="utf-8"?>
<ds:datastoreItem xmlns:ds="http://schemas.openxmlformats.org/officeDocument/2006/customXml" ds:itemID="{07A85272-226D-4FF9-8A3C-57940618AB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NISO Plus 2022 - S. Young</Template>
  <TotalTime>0</TotalTime>
  <Words>758</Words>
  <Application>Microsoft Office PowerPoint</Application>
  <PresentationFormat>Breitbild</PresentationFormat>
  <Paragraphs>82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Merriweather Sans</vt:lpstr>
      <vt:lpstr>Noto Sans Symbols</vt:lpstr>
      <vt:lpstr>Verdana</vt:lpstr>
      <vt:lpstr>Theme 1</vt:lpstr>
      <vt:lpstr>Open Access at IEEE</vt:lpstr>
      <vt:lpstr>Author Process</vt:lpstr>
      <vt:lpstr>Submission – Step 1 </vt:lpstr>
      <vt:lpstr>Submission – Step 1 – in IEEE Xplore</vt:lpstr>
      <vt:lpstr>Submission – Step 1 – in IEEE Xplore</vt:lpstr>
      <vt:lpstr>Submission process</vt:lpstr>
      <vt:lpstr>Submission – Step 1 – Fully OA journal</vt:lpstr>
      <vt:lpstr>Submission process – Step 2</vt:lpstr>
      <vt:lpstr>Adding Authors During Submission</vt:lpstr>
      <vt:lpstr>Connecting Ringgold During Submission</vt:lpstr>
      <vt:lpstr>Acceptance</vt:lpstr>
      <vt:lpstr>Post acceptance – hybrid review</vt:lpstr>
      <vt:lpstr>Post acceptance – Authors publishing open access may choose between CC-BY or CC-BY NC-ND</vt:lpstr>
      <vt:lpstr>Post acceptance – hybrid journal</vt:lpstr>
      <vt:lpstr>IEEE Electronic Copyright Form (eCF) </vt:lpstr>
      <vt:lpstr>RightsLink for Scientific Communications (RLSC) in TouchFree</vt:lpstr>
      <vt:lpstr>Approving requests</vt:lpstr>
      <vt:lpstr>Need additional assistance?</vt:lpstr>
    </vt:vector>
  </TitlesOfParts>
  <Company>IEEE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Young, Sherri</dc:creator>
  <cp:lastModifiedBy>Allgut, Friederike</cp:lastModifiedBy>
  <cp:revision>125</cp:revision>
  <dcterms:created xsi:type="dcterms:W3CDTF">2019-04-19T13:14:22Z</dcterms:created>
  <dcterms:modified xsi:type="dcterms:W3CDTF">2022-12-05T10:50:46Z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0x01010047759D2D3626034D8525D17E6F58DE7F</vt:lpwstr>
  </property>
</Properties>
</file>